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61" r:id="rId4"/>
    <p:sldId id="262" r:id="rId5"/>
    <p:sldId id="263" r:id="rId6"/>
    <p:sldId id="266" r:id="rId7"/>
    <p:sldId id="267" r:id="rId8"/>
    <p:sldId id="268"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ADAD"/>
    <a:srgbClr val="BC44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p:cViewPr>
        <p:scale>
          <a:sx n="100" d="100"/>
          <a:sy n="100" d="100"/>
        </p:scale>
        <p:origin x="792" y="4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19/08/2016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19/08/2016</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dirty="0"/>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Year 13 Recap Lesson</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3" name="TextBox 2"/>
          <p:cNvSpPr txBox="1"/>
          <p:nvPr/>
        </p:nvSpPr>
        <p:spPr>
          <a:xfrm>
            <a:off x="107578" y="1559859"/>
            <a:ext cx="11821956" cy="3416320"/>
          </a:xfrm>
          <a:prstGeom prst="rect">
            <a:avLst/>
          </a:prstGeom>
          <a:noFill/>
        </p:spPr>
        <p:txBody>
          <a:bodyPr wrap="square" rtlCol="0">
            <a:spAutoFit/>
          </a:bodyPr>
          <a:lstStyle/>
          <a:p>
            <a:r>
              <a:rPr lang="en-GB" b="1" dirty="0"/>
              <a:t>How to use this resource</a:t>
            </a:r>
          </a:p>
          <a:p>
            <a:endParaRPr lang="en-GB" b="1" dirty="0"/>
          </a:p>
          <a:p>
            <a:pPr marL="342900" indent="-342900">
              <a:buAutoNum type="arabicPeriod"/>
            </a:pPr>
            <a:r>
              <a:rPr lang="en-GB" dirty="0"/>
              <a:t>This resource is designed to be delivered in a single lesson during the 2</a:t>
            </a:r>
            <a:r>
              <a:rPr lang="en-GB" baseline="30000" dirty="0"/>
              <a:t>nd</a:t>
            </a:r>
            <a:r>
              <a:rPr lang="en-GB" dirty="0"/>
              <a:t> year of the full two year A-Level course.</a:t>
            </a:r>
          </a:p>
          <a:p>
            <a:pPr marL="342900" indent="-342900">
              <a:buAutoNum type="arabicPeriod"/>
            </a:pPr>
            <a:endParaRPr lang="en-GB" dirty="0"/>
          </a:p>
          <a:p>
            <a:pPr marL="342900" indent="-342900">
              <a:buAutoNum type="arabicPeriod"/>
            </a:pPr>
            <a:r>
              <a:rPr lang="en-GB" dirty="0"/>
              <a:t>It acts as a revision / recap lesson on all the material delivered as part of the one year AS-Level course.</a:t>
            </a:r>
          </a:p>
          <a:p>
            <a:pPr marL="342900" indent="-342900">
              <a:buAutoNum type="arabicPeriod"/>
            </a:pPr>
            <a:endParaRPr lang="en-GB" dirty="0"/>
          </a:p>
          <a:p>
            <a:pPr marL="342900" indent="-342900">
              <a:buAutoNum type="arabicPeriod"/>
            </a:pPr>
            <a:r>
              <a:rPr lang="en-GB" dirty="0"/>
              <a:t>Remind students that all material covered in year one is re-examined at the end of the full two-year course.</a:t>
            </a:r>
          </a:p>
          <a:p>
            <a:pPr marL="342900" indent="-342900">
              <a:buAutoNum type="arabicPeriod"/>
            </a:pPr>
            <a:endParaRPr lang="en-GB" dirty="0"/>
          </a:p>
          <a:p>
            <a:pPr marL="342900" indent="-342900">
              <a:buAutoNum type="arabicPeriod"/>
            </a:pPr>
            <a:r>
              <a:rPr lang="en-GB" dirty="0"/>
              <a:t>For this resource should be covered first as a refresher and then the additional activities for the full A-Level can be delivered, thus allowing students to deepen and consolidate their understanding to include the extra knowledge required of the topic for the full two year course.</a:t>
            </a:r>
          </a:p>
          <a:p>
            <a:pPr marL="342900" indent="-342900">
              <a:buAutoNum type="arabicPeriod"/>
            </a:pPr>
            <a:endParaRPr lang="en-GB" dirty="0"/>
          </a:p>
        </p:txBody>
      </p:sp>
    </p:spTree>
    <p:extLst>
      <p:ext uri="{BB962C8B-B14F-4D97-AF65-F5344CB8AC3E}">
        <p14:creationId xmlns:p14="http://schemas.microsoft.com/office/powerpoint/2010/main" val="2329893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Client-server and Peer to Peer</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5" name="TextBox 4"/>
          <p:cNvSpPr txBox="1"/>
          <p:nvPr/>
        </p:nvSpPr>
        <p:spPr>
          <a:xfrm>
            <a:off x="74626" y="1421557"/>
            <a:ext cx="8070543" cy="646331"/>
          </a:xfrm>
          <a:prstGeom prst="rect">
            <a:avLst/>
          </a:prstGeom>
          <a:noFill/>
        </p:spPr>
        <p:txBody>
          <a:bodyPr wrap="none" rtlCol="0">
            <a:spAutoFit/>
          </a:bodyPr>
          <a:lstStyle/>
          <a:p>
            <a:pPr marL="342900" indent="-342900">
              <a:buAutoNum type="arabicPeriod"/>
            </a:pPr>
            <a:r>
              <a:rPr lang="en-GB" dirty="0"/>
              <a:t>Can you explain what network principle is being represented by these diagrams?</a:t>
            </a:r>
          </a:p>
          <a:p>
            <a:pPr marL="342900" indent="-342900">
              <a:buAutoNum type="arabicPeriod"/>
            </a:pPr>
            <a:r>
              <a:rPr lang="en-GB" dirty="0"/>
              <a:t>Explain the main differences of each model.</a:t>
            </a:r>
          </a:p>
        </p:txBody>
      </p:sp>
      <p:grpSp>
        <p:nvGrpSpPr>
          <p:cNvPr id="4" name="Group 3"/>
          <p:cNvGrpSpPr/>
          <p:nvPr/>
        </p:nvGrpSpPr>
        <p:grpSpPr>
          <a:xfrm>
            <a:off x="2140839" y="2138631"/>
            <a:ext cx="7441311" cy="3067227"/>
            <a:chOff x="1470928" y="2131094"/>
            <a:chExt cx="9098661" cy="3750369"/>
          </a:xfrm>
        </p:grpSpPr>
        <p:pic>
          <p:nvPicPr>
            <p:cNvPr id="6" name="Picture 5"/>
            <p:cNvPicPr>
              <a:picLocks noChangeAspect="1"/>
            </p:cNvPicPr>
            <p:nvPr/>
          </p:nvPicPr>
          <p:blipFill rotWithShape="1">
            <a:blip r:embed="rId2">
              <a:clrChange>
                <a:clrFrom>
                  <a:srgbClr val="FFFFFF"/>
                </a:clrFrom>
                <a:clrTo>
                  <a:srgbClr val="FFFFFF">
                    <a:alpha val="0"/>
                  </a:srgbClr>
                </a:clrTo>
              </a:clrChange>
              <a:duotone>
                <a:schemeClr val="accent2">
                  <a:shade val="45000"/>
                  <a:satMod val="135000"/>
                </a:schemeClr>
                <a:prstClr val="white"/>
              </a:duotone>
            </a:blip>
            <a:srcRect b="20221"/>
            <a:stretch/>
          </p:blipFill>
          <p:spPr>
            <a:xfrm>
              <a:off x="1470928" y="2131094"/>
              <a:ext cx="9098661" cy="3750369"/>
            </a:xfrm>
            <a:prstGeom prst="rect">
              <a:avLst/>
            </a:prstGeom>
          </p:spPr>
        </p:pic>
        <p:sp>
          <p:nvSpPr>
            <p:cNvPr id="8" name="TextBox 7"/>
            <p:cNvSpPr txBox="1"/>
            <p:nvPr/>
          </p:nvSpPr>
          <p:spPr>
            <a:xfrm>
              <a:off x="3002129" y="2156837"/>
              <a:ext cx="1552186" cy="413958"/>
            </a:xfrm>
            <a:prstGeom prst="rect">
              <a:avLst/>
            </a:prstGeom>
            <a:noFill/>
          </p:spPr>
          <p:txBody>
            <a:bodyPr wrap="none" rtlCol="0">
              <a:spAutoFit/>
            </a:bodyPr>
            <a:lstStyle/>
            <a:p>
              <a:r>
                <a:rPr lang="en-GB" sz="1600" b="1" dirty="0"/>
                <a:t>Client-server</a:t>
              </a:r>
            </a:p>
          </p:txBody>
        </p:sp>
        <p:sp>
          <p:nvSpPr>
            <p:cNvPr id="9" name="TextBox 8"/>
            <p:cNvSpPr txBox="1"/>
            <p:nvPr/>
          </p:nvSpPr>
          <p:spPr>
            <a:xfrm>
              <a:off x="7657706" y="2156837"/>
              <a:ext cx="1544267" cy="413958"/>
            </a:xfrm>
            <a:prstGeom prst="rect">
              <a:avLst/>
            </a:prstGeom>
            <a:noFill/>
          </p:spPr>
          <p:txBody>
            <a:bodyPr wrap="none" rtlCol="0">
              <a:spAutoFit/>
            </a:bodyPr>
            <a:lstStyle/>
            <a:p>
              <a:r>
                <a:rPr lang="en-GB" sz="1600" b="1" dirty="0"/>
                <a:t>Peer-to-peer</a:t>
              </a:r>
            </a:p>
          </p:txBody>
        </p:sp>
      </p:grpSp>
      <p:sp>
        <p:nvSpPr>
          <p:cNvPr id="10" name="TextBox 9"/>
          <p:cNvSpPr txBox="1"/>
          <p:nvPr/>
        </p:nvSpPr>
        <p:spPr>
          <a:xfrm>
            <a:off x="2378964" y="5205858"/>
            <a:ext cx="3148875" cy="1384995"/>
          </a:xfrm>
          <a:prstGeom prst="rect">
            <a:avLst/>
          </a:prstGeom>
          <a:noFill/>
        </p:spPr>
        <p:txBody>
          <a:bodyPr wrap="none" rtlCol="0">
            <a:spAutoFit/>
          </a:bodyPr>
          <a:lstStyle/>
          <a:p>
            <a:pPr marL="285750" indent="-285750">
              <a:buFont typeface="Arial" panose="020B0604020202020204" pitchFamily="34" charset="0"/>
              <a:buChar char="•"/>
            </a:pPr>
            <a:r>
              <a:rPr lang="en-GB" sz="1400" i="1" dirty="0">
                <a:solidFill>
                  <a:srgbClr val="C00000"/>
                </a:solidFill>
              </a:rPr>
              <a:t>One central server controls network</a:t>
            </a:r>
          </a:p>
          <a:p>
            <a:pPr marL="285750" indent="-285750">
              <a:buFont typeface="Arial" panose="020B0604020202020204" pitchFamily="34" charset="0"/>
              <a:buChar char="•"/>
            </a:pPr>
            <a:r>
              <a:rPr lang="en-GB" sz="1400" i="1" dirty="0">
                <a:solidFill>
                  <a:srgbClr val="C00000"/>
                </a:solidFill>
              </a:rPr>
              <a:t>Central point of failure</a:t>
            </a:r>
          </a:p>
          <a:p>
            <a:pPr marL="285750" indent="-285750">
              <a:buFont typeface="Arial" panose="020B0604020202020204" pitchFamily="34" charset="0"/>
              <a:buChar char="•"/>
            </a:pPr>
            <a:r>
              <a:rPr lang="en-GB" sz="1400" i="1" dirty="0">
                <a:solidFill>
                  <a:srgbClr val="C00000"/>
                </a:solidFill>
              </a:rPr>
              <a:t>Network access centrally controlled</a:t>
            </a:r>
          </a:p>
          <a:p>
            <a:pPr marL="285750" indent="-285750">
              <a:buFont typeface="Arial" panose="020B0604020202020204" pitchFamily="34" charset="0"/>
              <a:buChar char="•"/>
            </a:pPr>
            <a:r>
              <a:rPr lang="en-GB" sz="1400" i="1" dirty="0">
                <a:solidFill>
                  <a:srgbClr val="C00000"/>
                </a:solidFill>
              </a:rPr>
              <a:t>Needs a special operating system</a:t>
            </a:r>
          </a:p>
          <a:p>
            <a:pPr marL="285750" indent="-285750">
              <a:buFont typeface="Arial" panose="020B0604020202020204" pitchFamily="34" charset="0"/>
              <a:buChar char="•"/>
            </a:pPr>
            <a:r>
              <a:rPr lang="en-GB" sz="1400" i="1" dirty="0">
                <a:solidFill>
                  <a:srgbClr val="C00000"/>
                </a:solidFill>
              </a:rPr>
              <a:t>Generally more complex to manage</a:t>
            </a:r>
          </a:p>
          <a:p>
            <a:pPr marL="285750" indent="-285750">
              <a:buFont typeface="Arial" panose="020B0604020202020204" pitchFamily="34" charset="0"/>
              <a:buChar char="•"/>
            </a:pPr>
            <a:r>
              <a:rPr lang="en-GB" sz="1400" i="1" dirty="0">
                <a:solidFill>
                  <a:srgbClr val="C00000"/>
                </a:solidFill>
              </a:rPr>
              <a:t>Many tasks can be handled by server</a:t>
            </a:r>
            <a:endParaRPr lang="en-GB" i="1" dirty="0">
              <a:solidFill>
                <a:srgbClr val="C00000"/>
              </a:solidFill>
            </a:endParaRPr>
          </a:p>
        </p:txBody>
      </p:sp>
      <p:sp>
        <p:nvSpPr>
          <p:cNvPr id="11" name="TextBox 10"/>
          <p:cNvSpPr txBox="1"/>
          <p:nvPr/>
        </p:nvSpPr>
        <p:spPr>
          <a:xfrm>
            <a:off x="6570731" y="5276601"/>
            <a:ext cx="3658950" cy="1446550"/>
          </a:xfrm>
          <a:prstGeom prst="rect">
            <a:avLst/>
          </a:prstGeom>
          <a:noFill/>
        </p:spPr>
        <p:txBody>
          <a:bodyPr wrap="none" rtlCol="0">
            <a:spAutoFit/>
          </a:bodyPr>
          <a:lstStyle/>
          <a:p>
            <a:pPr marL="285750" indent="-285750">
              <a:buFont typeface="Arial" panose="020B0604020202020204" pitchFamily="34" charset="0"/>
              <a:buChar char="•"/>
            </a:pPr>
            <a:r>
              <a:rPr lang="en-GB" sz="1400" i="1" dirty="0">
                <a:solidFill>
                  <a:srgbClr val="C00000"/>
                </a:solidFill>
              </a:rPr>
              <a:t>Each PC has equal responsibility on network</a:t>
            </a:r>
          </a:p>
          <a:p>
            <a:pPr marL="285750" indent="-285750">
              <a:buFont typeface="Arial" panose="020B0604020202020204" pitchFamily="34" charset="0"/>
              <a:buChar char="•"/>
            </a:pPr>
            <a:r>
              <a:rPr lang="en-GB" sz="1400" i="1" dirty="0">
                <a:solidFill>
                  <a:srgbClr val="C00000"/>
                </a:solidFill>
              </a:rPr>
              <a:t>No single point of failure</a:t>
            </a:r>
          </a:p>
          <a:p>
            <a:pPr marL="285750" indent="-285750">
              <a:buFont typeface="Arial" panose="020B0604020202020204" pitchFamily="34" charset="0"/>
              <a:buChar char="•"/>
            </a:pPr>
            <a:r>
              <a:rPr lang="en-GB" sz="1400" i="1" dirty="0">
                <a:solidFill>
                  <a:srgbClr val="C00000"/>
                </a:solidFill>
              </a:rPr>
              <a:t>PCs not reliant on each other for resources</a:t>
            </a:r>
          </a:p>
          <a:p>
            <a:pPr marL="285750" indent="-285750">
              <a:buFont typeface="Arial" panose="020B0604020202020204" pitchFamily="34" charset="0"/>
              <a:buChar char="•"/>
            </a:pPr>
            <a:r>
              <a:rPr lang="en-GB" sz="1400" i="1" dirty="0">
                <a:solidFill>
                  <a:srgbClr val="C00000"/>
                </a:solidFill>
              </a:rPr>
              <a:t>No specialist operating system needed</a:t>
            </a:r>
          </a:p>
          <a:p>
            <a:pPr marL="285750" indent="-285750">
              <a:buFont typeface="Arial" panose="020B0604020202020204" pitchFamily="34" charset="0"/>
              <a:buChar char="•"/>
            </a:pPr>
            <a:r>
              <a:rPr lang="en-GB" sz="1400" i="1" dirty="0">
                <a:solidFill>
                  <a:srgbClr val="C00000"/>
                </a:solidFill>
              </a:rPr>
              <a:t>Generally easier to maintain and set up</a:t>
            </a:r>
          </a:p>
          <a:p>
            <a:pPr marL="285750" indent="-285750">
              <a:buFont typeface="Arial" panose="020B0604020202020204" pitchFamily="34" charset="0"/>
              <a:buChar char="•"/>
            </a:pPr>
            <a:endParaRPr lang="en-GB" i="1" dirty="0">
              <a:solidFill>
                <a:srgbClr val="C00000"/>
              </a:solidFill>
            </a:endParaRPr>
          </a:p>
        </p:txBody>
      </p:sp>
    </p:spTree>
    <p:extLst>
      <p:ext uri="{BB962C8B-B14F-4D97-AF65-F5344CB8AC3E}">
        <p14:creationId xmlns:p14="http://schemas.microsoft.com/office/powerpoint/2010/main" val="1092402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1.3.2a</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3" name="TextBox 2"/>
          <p:cNvSpPr txBox="1"/>
          <p:nvPr/>
        </p:nvSpPr>
        <p:spPr>
          <a:xfrm>
            <a:off x="74626" y="1421557"/>
            <a:ext cx="10147073" cy="646331"/>
          </a:xfrm>
          <a:prstGeom prst="rect">
            <a:avLst/>
          </a:prstGeom>
          <a:noFill/>
        </p:spPr>
        <p:txBody>
          <a:bodyPr wrap="none" rtlCol="0">
            <a:spAutoFit/>
          </a:bodyPr>
          <a:lstStyle/>
          <a:p>
            <a:pPr marL="342900" indent="-342900">
              <a:buAutoNum type="arabicPeriod"/>
            </a:pPr>
            <a:r>
              <a:rPr lang="en-GB" dirty="0"/>
              <a:t>Can you explain what network principle is being represented by this diagram?</a:t>
            </a:r>
          </a:p>
          <a:p>
            <a:pPr marL="342900" indent="-342900">
              <a:buAutoNum type="arabicPeriod"/>
            </a:pPr>
            <a:r>
              <a:rPr lang="en-GB" dirty="0"/>
              <a:t>Tie this analogy into the principle above and extend it to explain how this problem would be overcome.</a:t>
            </a:r>
          </a:p>
        </p:txBody>
      </p:sp>
      <p:grpSp>
        <p:nvGrpSpPr>
          <p:cNvPr id="14" name="Group 13"/>
          <p:cNvGrpSpPr/>
          <p:nvPr/>
        </p:nvGrpSpPr>
        <p:grpSpPr>
          <a:xfrm>
            <a:off x="1909268" y="2476824"/>
            <a:ext cx="8179118" cy="3884816"/>
            <a:chOff x="1909268" y="2476824"/>
            <a:chExt cx="8179118" cy="3884816"/>
          </a:xfrm>
        </p:grpSpPr>
        <p:grpSp>
          <p:nvGrpSpPr>
            <p:cNvPr id="11" name="Group 10"/>
            <p:cNvGrpSpPr/>
            <p:nvPr/>
          </p:nvGrpSpPr>
          <p:grpSpPr>
            <a:xfrm>
              <a:off x="1909268" y="2476824"/>
              <a:ext cx="8179118" cy="3884816"/>
              <a:chOff x="1909268" y="2476824"/>
              <a:chExt cx="8179118" cy="3884816"/>
            </a:xfrm>
          </p:grpSpPr>
          <p:pic>
            <p:nvPicPr>
              <p:cNvPr id="5" name="Picture 4" descr="File:Flag map of Germany.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9268" y="2728042"/>
                <a:ext cx="1161161" cy="157267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File:Flag map of England.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95577" y="2476824"/>
                <a:ext cx="1392809" cy="184982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2573" y="3294590"/>
                <a:ext cx="1428750" cy="306705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7085725" y="3203150"/>
                <a:ext cx="1428750" cy="3067050"/>
              </a:xfrm>
              <a:prstGeom prst="rect">
                <a:avLst/>
              </a:prstGeom>
            </p:spPr>
          </p:pic>
          <p:sp>
            <p:nvSpPr>
              <p:cNvPr id="4" name="Arc 3"/>
              <p:cNvSpPr/>
              <p:nvPr/>
            </p:nvSpPr>
            <p:spPr>
              <a:xfrm>
                <a:off x="3707028" y="2871054"/>
                <a:ext cx="4222549" cy="1033681"/>
              </a:xfrm>
              <a:prstGeom prst="arc">
                <a:avLst>
                  <a:gd name="adj1" fmla="val 10775888"/>
                  <a:gd name="adj2" fmla="val 0"/>
                </a:avLst>
              </a:prstGeom>
              <a:ln w="28575">
                <a:solidFill>
                  <a:srgbClr val="C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12" name="TextBox 11"/>
            <p:cNvSpPr txBox="1"/>
            <p:nvPr/>
          </p:nvSpPr>
          <p:spPr>
            <a:xfrm>
              <a:off x="5397323" y="2741485"/>
              <a:ext cx="625492" cy="923330"/>
            </a:xfrm>
            <a:prstGeom prst="rect">
              <a:avLst/>
            </a:prstGeom>
            <a:noFill/>
          </p:spPr>
          <p:txBody>
            <a:bodyPr wrap="none" rtlCol="0">
              <a:spAutoFit/>
            </a:bodyPr>
            <a:lstStyle/>
            <a:p>
              <a:r>
                <a:rPr lang="en-GB" sz="5400" b="1" dirty="0">
                  <a:solidFill>
                    <a:srgbClr val="C00000"/>
                  </a:solidFill>
                  <a:sym typeface="Wingdings" panose="05000000000000000000" pitchFamily="2" charset="2"/>
                </a:rPr>
                <a:t></a:t>
              </a:r>
              <a:endParaRPr lang="en-GB" sz="5400" b="1" dirty="0">
                <a:solidFill>
                  <a:srgbClr val="C00000"/>
                </a:solidFill>
              </a:endParaRPr>
            </a:p>
          </p:txBody>
        </p:sp>
      </p:grpSp>
    </p:spTree>
    <p:extLst>
      <p:ext uri="{BB962C8B-B14F-4D97-AF65-F5344CB8AC3E}">
        <p14:creationId xmlns:p14="http://schemas.microsoft.com/office/powerpoint/2010/main" val="298699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Characteristics of networks and the importance of protocols and standards</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12" name="TextBox 11"/>
          <p:cNvSpPr txBox="1"/>
          <p:nvPr/>
        </p:nvSpPr>
        <p:spPr>
          <a:xfrm>
            <a:off x="74626" y="1421557"/>
            <a:ext cx="10147073" cy="646331"/>
          </a:xfrm>
          <a:prstGeom prst="rect">
            <a:avLst/>
          </a:prstGeom>
          <a:noFill/>
        </p:spPr>
        <p:txBody>
          <a:bodyPr wrap="none" rtlCol="0">
            <a:spAutoFit/>
          </a:bodyPr>
          <a:lstStyle/>
          <a:p>
            <a:pPr marL="342900" indent="-342900">
              <a:buAutoNum type="arabicPeriod"/>
            </a:pPr>
            <a:r>
              <a:rPr lang="en-GB" dirty="0"/>
              <a:t>Can you explain what network principle is being represented by this diagram?</a:t>
            </a:r>
          </a:p>
          <a:p>
            <a:pPr marL="342900" indent="-342900">
              <a:buAutoNum type="arabicPeriod"/>
            </a:pPr>
            <a:r>
              <a:rPr lang="en-GB" dirty="0"/>
              <a:t>Tie this analogy into the principle above and extend it to explain how this problem would be overcome.</a:t>
            </a:r>
          </a:p>
        </p:txBody>
      </p:sp>
      <p:grpSp>
        <p:nvGrpSpPr>
          <p:cNvPr id="4" name="Group 3"/>
          <p:cNvGrpSpPr/>
          <p:nvPr/>
        </p:nvGrpSpPr>
        <p:grpSpPr>
          <a:xfrm>
            <a:off x="229825" y="2262641"/>
            <a:ext cx="6588520" cy="3128685"/>
            <a:chOff x="229825" y="2262641"/>
            <a:chExt cx="6588520" cy="3128685"/>
          </a:xfrm>
        </p:grpSpPr>
        <p:grpSp>
          <p:nvGrpSpPr>
            <p:cNvPr id="5" name="Group 4"/>
            <p:cNvGrpSpPr/>
            <p:nvPr/>
          </p:nvGrpSpPr>
          <p:grpSpPr>
            <a:xfrm>
              <a:off x="360555" y="2262641"/>
              <a:ext cx="6457790" cy="3067241"/>
              <a:chOff x="1909268" y="2476824"/>
              <a:chExt cx="8179118" cy="3884816"/>
            </a:xfrm>
          </p:grpSpPr>
          <p:pic>
            <p:nvPicPr>
              <p:cNvPr id="6" name="Picture 5" descr="File:Flag map of Germany.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9268" y="2728042"/>
                <a:ext cx="1161161" cy="157267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File:Flag map of England.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95577" y="2476824"/>
                <a:ext cx="1392809" cy="18498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2573" y="3294590"/>
                <a:ext cx="1428750" cy="3067050"/>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7085725" y="3203150"/>
                <a:ext cx="1428750" cy="3067050"/>
              </a:xfrm>
              <a:prstGeom prst="rect">
                <a:avLst/>
              </a:prstGeom>
            </p:spPr>
          </p:pic>
          <p:sp>
            <p:nvSpPr>
              <p:cNvPr id="11" name="Arc 10"/>
              <p:cNvSpPr/>
              <p:nvPr/>
            </p:nvSpPr>
            <p:spPr>
              <a:xfrm>
                <a:off x="3707028" y="2871054"/>
                <a:ext cx="4222549" cy="1033681"/>
              </a:xfrm>
              <a:prstGeom prst="arc">
                <a:avLst>
                  <a:gd name="adj1" fmla="val 10775888"/>
                  <a:gd name="adj2" fmla="val 0"/>
                </a:avLst>
              </a:prstGeom>
              <a:ln w="28575">
                <a:solidFill>
                  <a:srgbClr val="00B05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pic>
          <p:nvPicPr>
            <p:cNvPr id="13" name="Picture 6" descr="File:Flag map of England.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9825" y="3930804"/>
              <a:ext cx="1099687" cy="1460522"/>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116893" y="2620175"/>
              <a:ext cx="729687" cy="923330"/>
            </a:xfrm>
            <a:prstGeom prst="rect">
              <a:avLst/>
            </a:prstGeom>
            <a:noFill/>
          </p:spPr>
          <p:txBody>
            <a:bodyPr wrap="none" rtlCol="0">
              <a:spAutoFit/>
            </a:bodyPr>
            <a:lstStyle/>
            <a:p>
              <a:r>
                <a:rPr lang="en-GB" sz="5400" b="1" dirty="0">
                  <a:solidFill>
                    <a:srgbClr val="00B050"/>
                  </a:solidFill>
                  <a:sym typeface="Wingdings" panose="05000000000000000000" pitchFamily="2" charset="2"/>
                </a:rPr>
                <a:t></a:t>
              </a:r>
              <a:endParaRPr lang="en-GB" sz="5400" b="1" dirty="0">
                <a:solidFill>
                  <a:srgbClr val="00B050"/>
                </a:solidFill>
              </a:endParaRPr>
            </a:p>
          </p:txBody>
        </p:sp>
      </p:grpSp>
      <p:sp>
        <p:nvSpPr>
          <p:cNvPr id="15" name="TextBox 14"/>
          <p:cNvSpPr txBox="1"/>
          <p:nvPr/>
        </p:nvSpPr>
        <p:spPr>
          <a:xfrm>
            <a:off x="7152132" y="2204572"/>
            <a:ext cx="4850397" cy="4524315"/>
          </a:xfrm>
          <a:prstGeom prst="rect">
            <a:avLst/>
          </a:prstGeom>
          <a:noFill/>
        </p:spPr>
        <p:txBody>
          <a:bodyPr wrap="square" rtlCol="0">
            <a:spAutoFit/>
          </a:bodyPr>
          <a:lstStyle/>
          <a:p>
            <a:pPr marL="342900" indent="-342900">
              <a:buFont typeface="+mj-lt"/>
              <a:buAutoNum type="arabicPeriod"/>
            </a:pPr>
            <a:r>
              <a:rPr lang="en-GB" i="1" dirty="0">
                <a:solidFill>
                  <a:srgbClr val="C00000"/>
                </a:solidFill>
              </a:rPr>
              <a:t>Network Protocols</a:t>
            </a:r>
          </a:p>
          <a:p>
            <a:pPr marL="342900" indent="-342900">
              <a:buFont typeface="+mj-lt"/>
              <a:buAutoNum type="arabicPeriod"/>
            </a:pPr>
            <a:endParaRPr lang="en-GB" i="1" dirty="0">
              <a:solidFill>
                <a:srgbClr val="C00000"/>
              </a:solidFill>
            </a:endParaRPr>
          </a:p>
          <a:p>
            <a:pPr marL="342900" indent="-342900">
              <a:buFont typeface="+mj-lt"/>
              <a:buAutoNum type="arabicPeriod"/>
            </a:pPr>
            <a:r>
              <a:rPr lang="en-GB" i="1" dirty="0">
                <a:solidFill>
                  <a:srgbClr val="C00000"/>
                </a:solidFill>
              </a:rPr>
              <a:t>The two people trying to communicate only know one language (protocol) each and they are different, German &amp; English.  Therefore they are unable to communicate.  All that is required to solve this is for at least one of the people (computers) involved to learn (install) the same language (protocol) as they other so they can communicate.  In this case the person on the left has now learnt (installed) the English language (protocol).</a:t>
            </a:r>
          </a:p>
          <a:p>
            <a:pPr marL="342900" indent="-342900">
              <a:buFont typeface="+mj-lt"/>
              <a:buAutoNum type="arabicPeriod"/>
            </a:pPr>
            <a:endParaRPr lang="en-GB" i="1" dirty="0">
              <a:solidFill>
                <a:srgbClr val="C00000"/>
              </a:solidFill>
            </a:endParaRPr>
          </a:p>
          <a:p>
            <a:r>
              <a:rPr lang="en-GB" i="1" dirty="0">
                <a:solidFill>
                  <a:srgbClr val="C00000"/>
                </a:solidFill>
              </a:rPr>
              <a:t>“As long as two devices are using the same protocol and agree those and standards they will be able to communicate.”</a:t>
            </a:r>
          </a:p>
        </p:txBody>
      </p:sp>
    </p:spTree>
    <p:extLst>
      <p:ext uri="{BB962C8B-B14F-4D97-AF65-F5344CB8AC3E}">
        <p14:creationId xmlns:p14="http://schemas.microsoft.com/office/powerpoint/2010/main" val="186998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1.3.2b</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3" name="TextBox 2"/>
          <p:cNvSpPr txBox="1"/>
          <p:nvPr/>
        </p:nvSpPr>
        <p:spPr>
          <a:xfrm>
            <a:off x="107577" y="1559859"/>
            <a:ext cx="11951073" cy="646331"/>
          </a:xfrm>
          <a:prstGeom prst="rect">
            <a:avLst/>
          </a:prstGeom>
          <a:noFill/>
        </p:spPr>
        <p:txBody>
          <a:bodyPr wrap="square" rtlCol="0">
            <a:spAutoFit/>
          </a:bodyPr>
          <a:lstStyle/>
          <a:p>
            <a:pPr marL="342900" indent="-342900">
              <a:buAutoNum type="arabicPeriod"/>
            </a:pPr>
            <a:r>
              <a:rPr lang="en-GB" dirty="0"/>
              <a:t>On the left is the OSI reference model for developing protocol stacks.  Complete on the right one of the most commonly and widely used protocol stacks in use the TCP/IP stack, make sure to show which layers of the reference model are used.</a:t>
            </a:r>
          </a:p>
        </p:txBody>
      </p:sp>
      <p:sp>
        <p:nvSpPr>
          <p:cNvPr id="4" name="TextBox 3"/>
          <p:cNvSpPr txBox="1"/>
          <p:nvPr/>
        </p:nvSpPr>
        <p:spPr>
          <a:xfrm>
            <a:off x="2320472" y="2396466"/>
            <a:ext cx="2191177" cy="369332"/>
          </a:xfrm>
          <a:prstGeom prst="rect">
            <a:avLst/>
          </a:prstGeom>
          <a:noFill/>
        </p:spPr>
        <p:txBody>
          <a:bodyPr wrap="none" rtlCol="0">
            <a:spAutoFit/>
          </a:bodyPr>
          <a:lstStyle/>
          <a:p>
            <a:r>
              <a:rPr lang="en-GB" b="1" dirty="0"/>
              <a:t>OSI Reference Model</a:t>
            </a:r>
          </a:p>
        </p:txBody>
      </p:sp>
      <p:grpSp>
        <p:nvGrpSpPr>
          <p:cNvPr id="6" name="Group 5"/>
          <p:cNvGrpSpPr/>
          <p:nvPr/>
        </p:nvGrpSpPr>
        <p:grpSpPr>
          <a:xfrm>
            <a:off x="2401434" y="2765798"/>
            <a:ext cx="2024063" cy="3008832"/>
            <a:chOff x="1109662" y="2910941"/>
            <a:chExt cx="2024063" cy="3008832"/>
          </a:xfrm>
        </p:grpSpPr>
        <p:sp>
          <p:nvSpPr>
            <p:cNvPr id="5" name="Rectangle: Rounded Corners 4"/>
            <p:cNvSpPr/>
            <p:nvPr/>
          </p:nvSpPr>
          <p:spPr>
            <a:xfrm>
              <a:off x="1109662" y="2910941"/>
              <a:ext cx="2024063" cy="419100"/>
            </a:xfrm>
            <a:prstGeom prst="roundRect">
              <a:avLst/>
            </a:prstGeom>
            <a:solidFill>
              <a:srgbClr val="BC44EC"/>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Application</a:t>
              </a:r>
            </a:p>
          </p:txBody>
        </p:sp>
        <p:sp>
          <p:nvSpPr>
            <p:cNvPr id="8" name="Rectangle: Rounded Corners 7"/>
            <p:cNvSpPr/>
            <p:nvPr/>
          </p:nvSpPr>
          <p:spPr>
            <a:xfrm>
              <a:off x="1109662" y="3342741"/>
              <a:ext cx="2024063" cy="4191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Presentation</a:t>
              </a:r>
            </a:p>
          </p:txBody>
        </p:sp>
        <p:sp>
          <p:nvSpPr>
            <p:cNvPr id="9" name="Rectangle: Rounded Corners 8"/>
            <p:cNvSpPr/>
            <p:nvPr/>
          </p:nvSpPr>
          <p:spPr>
            <a:xfrm>
              <a:off x="1109662" y="3774007"/>
              <a:ext cx="2024063" cy="419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Session</a:t>
              </a:r>
            </a:p>
          </p:txBody>
        </p:sp>
        <p:sp>
          <p:nvSpPr>
            <p:cNvPr id="10" name="Rectangle: Rounded Corners 9"/>
            <p:cNvSpPr/>
            <p:nvPr/>
          </p:nvSpPr>
          <p:spPr>
            <a:xfrm>
              <a:off x="1109662" y="4205807"/>
              <a:ext cx="2024063" cy="4191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Transport</a:t>
              </a:r>
            </a:p>
          </p:txBody>
        </p:sp>
        <p:sp>
          <p:nvSpPr>
            <p:cNvPr id="11" name="Rectangle: Rounded Corners 10"/>
            <p:cNvSpPr/>
            <p:nvPr/>
          </p:nvSpPr>
          <p:spPr>
            <a:xfrm>
              <a:off x="1109662" y="4637607"/>
              <a:ext cx="2024063" cy="4191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Network</a:t>
              </a:r>
            </a:p>
          </p:txBody>
        </p:sp>
        <p:sp>
          <p:nvSpPr>
            <p:cNvPr id="12" name="Rectangle: Rounded Corners 11"/>
            <p:cNvSpPr/>
            <p:nvPr/>
          </p:nvSpPr>
          <p:spPr>
            <a:xfrm>
              <a:off x="1109662" y="5068873"/>
              <a:ext cx="2024063" cy="4191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Data</a:t>
              </a:r>
            </a:p>
          </p:txBody>
        </p:sp>
        <p:sp>
          <p:nvSpPr>
            <p:cNvPr id="13" name="Rectangle: Rounded Corners 12"/>
            <p:cNvSpPr/>
            <p:nvPr/>
          </p:nvSpPr>
          <p:spPr>
            <a:xfrm>
              <a:off x="1109662" y="5500673"/>
              <a:ext cx="2024063" cy="419100"/>
            </a:xfrm>
            <a:prstGeom prst="roundRect">
              <a:avLst/>
            </a:prstGeom>
            <a:solidFill>
              <a:srgbClr val="FF0000"/>
            </a:solidFill>
            <a:ln>
              <a:solidFill>
                <a:srgbClr val="C0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Physical</a:t>
              </a:r>
            </a:p>
          </p:txBody>
        </p:sp>
      </p:grpSp>
      <p:sp>
        <p:nvSpPr>
          <p:cNvPr id="14" name="TextBox 13"/>
          <p:cNvSpPr txBox="1"/>
          <p:nvPr/>
        </p:nvSpPr>
        <p:spPr>
          <a:xfrm>
            <a:off x="6303467" y="2396466"/>
            <a:ext cx="1353063" cy="369332"/>
          </a:xfrm>
          <a:prstGeom prst="rect">
            <a:avLst/>
          </a:prstGeom>
          <a:noFill/>
        </p:spPr>
        <p:txBody>
          <a:bodyPr wrap="none" rtlCol="0">
            <a:spAutoFit/>
          </a:bodyPr>
          <a:lstStyle/>
          <a:p>
            <a:r>
              <a:rPr lang="en-GB" b="1" dirty="0"/>
              <a:t>TCP/IP stack</a:t>
            </a:r>
          </a:p>
        </p:txBody>
      </p:sp>
      <p:grpSp>
        <p:nvGrpSpPr>
          <p:cNvPr id="15" name="Group 14"/>
          <p:cNvGrpSpPr/>
          <p:nvPr/>
        </p:nvGrpSpPr>
        <p:grpSpPr>
          <a:xfrm>
            <a:off x="5967966" y="2736569"/>
            <a:ext cx="2024063" cy="3008832"/>
            <a:chOff x="1109662" y="2910941"/>
            <a:chExt cx="2024063" cy="3008832"/>
          </a:xfrm>
          <a:solidFill>
            <a:schemeClr val="bg1">
              <a:lumMod val="95000"/>
            </a:schemeClr>
          </a:solidFill>
        </p:grpSpPr>
        <p:sp>
          <p:nvSpPr>
            <p:cNvPr id="16" name="Rectangle: Rounded Corners 15"/>
            <p:cNvSpPr/>
            <p:nvPr/>
          </p:nvSpPr>
          <p:spPr>
            <a:xfrm>
              <a:off x="1109662" y="2910941"/>
              <a:ext cx="2024063" cy="419100"/>
            </a:xfrm>
            <a:prstGeom prst="round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lumMod val="65000"/>
                    </a:schemeClr>
                  </a:solidFill>
                </a:rPr>
                <a:t>Application</a:t>
              </a:r>
            </a:p>
          </p:txBody>
        </p:sp>
        <p:sp>
          <p:nvSpPr>
            <p:cNvPr id="17" name="Rectangle: Rounded Corners 16"/>
            <p:cNvSpPr/>
            <p:nvPr/>
          </p:nvSpPr>
          <p:spPr>
            <a:xfrm>
              <a:off x="1109662" y="3342741"/>
              <a:ext cx="2024063" cy="419100"/>
            </a:xfrm>
            <a:prstGeom prst="roundRect">
              <a:avLst/>
            </a:prstGeom>
            <a:grp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solidFill>
                    <a:schemeClr val="bg1">
                      <a:lumMod val="65000"/>
                    </a:schemeClr>
                  </a:solidFill>
                </a:rPr>
                <a:t>Presentation</a:t>
              </a:r>
            </a:p>
          </p:txBody>
        </p:sp>
        <p:sp>
          <p:nvSpPr>
            <p:cNvPr id="18" name="Rectangle: Rounded Corners 17"/>
            <p:cNvSpPr/>
            <p:nvPr/>
          </p:nvSpPr>
          <p:spPr>
            <a:xfrm>
              <a:off x="1109662" y="3774007"/>
              <a:ext cx="2024063" cy="419100"/>
            </a:xfrm>
            <a:prstGeom prst="round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lumMod val="65000"/>
                    </a:schemeClr>
                  </a:solidFill>
                </a:rPr>
                <a:t>Session</a:t>
              </a:r>
            </a:p>
          </p:txBody>
        </p:sp>
        <p:sp>
          <p:nvSpPr>
            <p:cNvPr id="19" name="Rectangle: Rounded Corners 18"/>
            <p:cNvSpPr/>
            <p:nvPr/>
          </p:nvSpPr>
          <p:spPr>
            <a:xfrm>
              <a:off x="1109662" y="4205807"/>
              <a:ext cx="2024063" cy="419100"/>
            </a:xfrm>
            <a:prstGeom prst="roundRect">
              <a:avLst/>
            </a:prstGeom>
            <a:grpFill/>
            <a:ln>
              <a:solidFill>
                <a:schemeClr val="bg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solidFill>
                    <a:schemeClr val="bg1">
                      <a:lumMod val="65000"/>
                    </a:schemeClr>
                  </a:solidFill>
                </a:rPr>
                <a:t>Transport</a:t>
              </a:r>
            </a:p>
          </p:txBody>
        </p:sp>
        <p:sp>
          <p:nvSpPr>
            <p:cNvPr id="20" name="Rectangle: Rounded Corners 19"/>
            <p:cNvSpPr/>
            <p:nvPr/>
          </p:nvSpPr>
          <p:spPr>
            <a:xfrm>
              <a:off x="1109662" y="4637607"/>
              <a:ext cx="2024063" cy="419100"/>
            </a:xfrm>
            <a:prstGeom prst="roundRect">
              <a:avLst/>
            </a:prstGeom>
            <a:grpFill/>
            <a:ln>
              <a:solidFill>
                <a:schemeClr val="bg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solidFill>
                    <a:schemeClr val="bg1">
                      <a:lumMod val="65000"/>
                    </a:schemeClr>
                  </a:solidFill>
                </a:rPr>
                <a:t>Network</a:t>
              </a:r>
            </a:p>
          </p:txBody>
        </p:sp>
        <p:sp>
          <p:nvSpPr>
            <p:cNvPr id="21" name="Rectangle: Rounded Corners 20"/>
            <p:cNvSpPr/>
            <p:nvPr/>
          </p:nvSpPr>
          <p:spPr>
            <a:xfrm>
              <a:off x="1109662" y="5068873"/>
              <a:ext cx="2024063" cy="419100"/>
            </a:xfrm>
            <a:prstGeom prst="roundRect">
              <a:avLst/>
            </a:prstGeom>
            <a:grpFill/>
            <a:ln>
              <a:solidFill>
                <a:schemeClr val="bg1">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solidFill>
                    <a:schemeClr val="bg1">
                      <a:lumMod val="65000"/>
                    </a:schemeClr>
                  </a:solidFill>
                </a:rPr>
                <a:t>Data</a:t>
              </a:r>
            </a:p>
          </p:txBody>
        </p:sp>
        <p:sp>
          <p:nvSpPr>
            <p:cNvPr id="22" name="Rectangle: Rounded Corners 21"/>
            <p:cNvSpPr/>
            <p:nvPr/>
          </p:nvSpPr>
          <p:spPr>
            <a:xfrm>
              <a:off x="1109662" y="5500673"/>
              <a:ext cx="2024063" cy="419100"/>
            </a:xfrm>
            <a:prstGeom prst="roundRect">
              <a:avLst/>
            </a:prstGeom>
            <a:grpFill/>
            <a:ln>
              <a:solidFill>
                <a:schemeClr val="bg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solidFill>
                    <a:schemeClr val="bg1">
                      <a:lumMod val="65000"/>
                    </a:schemeClr>
                  </a:solidFill>
                </a:rPr>
                <a:t>Physical</a:t>
              </a:r>
            </a:p>
          </p:txBody>
        </p:sp>
      </p:grpSp>
    </p:spTree>
    <p:extLst>
      <p:ext uri="{BB962C8B-B14F-4D97-AF65-F5344CB8AC3E}">
        <p14:creationId xmlns:p14="http://schemas.microsoft.com/office/powerpoint/2010/main" val="1586407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Internet structure: -The TCP/IP Stack -DNS -Protocol layering -LANs and WANs -Packet and circuit switching</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5" name="TextBox 4"/>
          <p:cNvSpPr txBox="1"/>
          <p:nvPr/>
        </p:nvSpPr>
        <p:spPr>
          <a:xfrm>
            <a:off x="107577" y="1559859"/>
            <a:ext cx="11951073" cy="646331"/>
          </a:xfrm>
          <a:prstGeom prst="rect">
            <a:avLst/>
          </a:prstGeom>
          <a:noFill/>
        </p:spPr>
        <p:txBody>
          <a:bodyPr wrap="square" rtlCol="0">
            <a:spAutoFit/>
          </a:bodyPr>
          <a:lstStyle/>
          <a:p>
            <a:pPr marL="342900" indent="-342900">
              <a:buAutoNum type="arabicPeriod"/>
            </a:pPr>
            <a:r>
              <a:rPr lang="en-GB" dirty="0"/>
              <a:t>On the left is the OSI reference model for developing protocol stacks.  Complete on the right one of the most commonly and widely used protocol stacks in use the TCP/IP stack, make sure to show which layers of the reference model are used.</a:t>
            </a:r>
          </a:p>
        </p:txBody>
      </p:sp>
      <p:sp>
        <p:nvSpPr>
          <p:cNvPr id="6" name="TextBox 5"/>
          <p:cNvSpPr txBox="1"/>
          <p:nvPr/>
        </p:nvSpPr>
        <p:spPr>
          <a:xfrm>
            <a:off x="2320472" y="2396466"/>
            <a:ext cx="2191177" cy="369332"/>
          </a:xfrm>
          <a:prstGeom prst="rect">
            <a:avLst/>
          </a:prstGeom>
          <a:noFill/>
        </p:spPr>
        <p:txBody>
          <a:bodyPr wrap="none" rtlCol="0">
            <a:spAutoFit/>
          </a:bodyPr>
          <a:lstStyle/>
          <a:p>
            <a:r>
              <a:rPr lang="en-GB" b="1" dirty="0"/>
              <a:t>OSI Reference Model</a:t>
            </a:r>
          </a:p>
        </p:txBody>
      </p:sp>
      <p:grpSp>
        <p:nvGrpSpPr>
          <p:cNvPr id="8" name="Group 7"/>
          <p:cNvGrpSpPr/>
          <p:nvPr/>
        </p:nvGrpSpPr>
        <p:grpSpPr>
          <a:xfrm>
            <a:off x="2401434" y="2765798"/>
            <a:ext cx="2024063" cy="3008832"/>
            <a:chOff x="1109662" y="2910941"/>
            <a:chExt cx="2024063" cy="3008832"/>
          </a:xfrm>
        </p:grpSpPr>
        <p:sp>
          <p:nvSpPr>
            <p:cNvPr id="9" name="Rectangle: Rounded Corners 8"/>
            <p:cNvSpPr/>
            <p:nvPr/>
          </p:nvSpPr>
          <p:spPr>
            <a:xfrm>
              <a:off x="1109662" y="2910941"/>
              <a:ext cx="2024063" cy="419100"/>
            </a:xfrm>
            <a:prstGeom prst="roundRect">
              <a:avLst/>
            </a:prstGeom>
            <a:solidFill>
              <a:srgbClr val="BC44EC"/>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Application</a:t>
              </a:r>
            </a:p>
          </p:txBody>
        </p:sp>
        <p:sp>
          <p:nvSpPr>
            <p:cNvPr id="10" name="Rectangle: Rounded Corners 9"/>
            <p:cNvSpPr/>
            <p:nvPr/>
          </p:nvSpPr>
          <p:spPr>
            <a:xfrm>
              <a:off x="1109662" y="3342741"/>
              <a:ext cx="2024063" cy="4191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Presentation</a:t>
              </a:r>
            </a:p>
          </p:txBody>
        </p:sp>
        <p:sp>
          <p:nvSpPr>
            <p:cNvPr id="11" name="Rectangle: Rounded Corners 10"/>
            <p:cNvSpPr/>
            <p:nvPr/>
          </p:nvSpPr>
          <p:spPr>
            <a:xfrm>
              <a:off x="1109662" y="3774007"/>
              <a:ext cx="2024063" cy="419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Session</a:t>
              </a:r>
            </a:p>
          </p:txBody>
        </p:sp>
        <p:sp>
          <p:nvSpPr>
            <p:cNvPr id="12" name="Rectangle: Rounded Corners 11"/>
            <p:cNvSpPr/>
            <p:nvPr/>
          </p:nvSpPr>
          <p:spPr>
            <a:xfrm>
              <a:off x="1109662" y="4205807"/>
              <a:ext cx="2024063" cy="4191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Transport</a:t>
              </a:r>
            </a:p>
          </p:txBody>
        </p:sp>
        <p:sp>
          <p:nvSpPr>
            <p:cNvPr id="13" name="Rectangle: Rounded Corners 12"/>
            <p:cNvSpPr/>
            <p:nvPr/>
          </p:nvSpPr>
          <p:spPr>
            <a:xfrm>
              <a:off x="1109662" y="4637607"/>
              <a:ext cx="2024063" cy="4191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Network</a:t>
              </a:r>
            </a:p>
          </p:txBody>
        </p:sp>
        <p:sp>
          <p:nvSpPr>
            <p:cNvPr id="14" name="Rectangle: Rounded Corners 13"/>
            <p:cNvSpPr/>
            <p:nvPr/>
          </p:nvSpPr>
          <p:spPr>
            <a:xfrm>
              <a:off x="1109662" y="5068873"/>
              <a:ext cx="2024063" cy="4191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Data</a:t>
              </a:r>
            </a:p>
          </p:txBody>
        </p:sp>
        <p:sp>
          <p:nvSpPr>
            <p:cNvPr id="15" name="Rectangle: Rounded Corners 14"/>
            <p:cNvSpPr/>
            <p:nvPr/>
          </p:nvSpPr>
          <p:spPr>
            <a:xfrm>
              <a:off x="1109662" y="5500673"/>
              <a:ext cx="2024063" cy="419100"/>
            </a:xfrm>
            <a:prstGeom prst="roundRect">
              <a:avLst/>
            </a:prstGeom>
            <a:solidFill>
              <a:srgbClr val="FF0000"/>
            </a:solidFill>
            <a:ln>
              <a:solidFill>
                <a:srgbClr val="C0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Physical</a:t>
              </a:r>
            </a:p>
          </p:txBody>
        </p:sp>
      </p:grpSp>
      <p:sp>
        <p:nvSpPr>
          <p:cNvPr id="16" name="TextBox 15"/>
          <p:cNvSpPr txBox="1"/>
          <p:nvPr/>
        </p:nvSpPr>
        <p:spPr>
          <a:xfrm>
            <a:off x="6303467" y="2396466"/>
            <a:ext cx="1353063" cy="369332"/>
          </a:xfrm>
          <a:prstGeom prst="rect">
            <a:avLst/>
          </a:prstGeom>
          <a:noFill/>
        </p:spPr>
        <p:txBody>
          <a:bodyPr wrap="none" rtlCol="0">
            <a:spAutoFit/>
          </a:bodyPr>
          <a:lstStyle/>
          <a:p>
            <a:r>
              <a:rPr lang="en-GB" b="1" dirty="0"/>
              <a:t>TCP/IP stack</a:t>
            </a:r>
          </a:p>
        </p:txBody>
      </p:sp>
      <p:sp>
        <p:nvSpPr>
          <p:cNvPr id="18" name="Rectangle: Rounded Corners 17"/>
          <p:cNvSpPr/>
          <p:nvPr/>
        </p:nvSpPr>
        <p:spPr>
          <a:xfrm>
            <a:off x="5967966" y="2753045"/>
            <a:ext cx="2024063" cy="419100"/>
          </a:xfrm>
          <a:prstGeom prst="round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lumMod val="65000"/>
                  </a:schemeClr>
                </a:solidFill>
              </a:rPr>
              <a:t>Application</a:t>
            </a:r>
          </a:p>
        </p:txBody>
      </p:sp>
      <p:sp>
        <p:nvSpPr>
          <p:cNvPr id="21" name="Rectangle: Rounded Corners 20"/>
          <p:cNvSpPr/>
          <p:nvPr/>
        </p:nvSpPr>
        <p:spPr>
          <a:xfrm>
            <a:off x="5967966" y="4047911"/>
            <a:ext cx="2024063" cy="419100"/>
          </a:xfrm>
          <a:prstGeom prst="roundRect">
            <a:avLst/>
          </a:prstGeom>
          <a:solidFill>
            <a:schemeClr val="bg1">
              <a:lumMod val="95000"/>
            </a:schemeClr>
          </a:solidFill>
          <a:ln>
            <a:solidFill>
              <a:schemeClr val="bg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solidFill>
                  <a:schemeClr val="bg1">
                    <a:lumMod val="65000"/>
                  </a:schemeClr>
                </a:solidFill>
              </a:rPr>
              <a:t>Transport</a:t>
            </a:r>
          </a:p>
        </p:txBody>
      </p:sp>
      <p:sp>
        <p:nvSpPr>
          <p:cNvPr id="22" name="Rectangle: Rounded Corners 21"/>
          <p:cNvSpPr/>
          <p:nvPr/>
        </p:nvSpPr>
        <p:spPr>
          <a:xfrm>
            <a:off x="5967966" y="4479711"/>
            <a:ext cx="2024063" cy="419100"/>
          </a:xfrm>
          <a:prstGeom prst="roundRect">
            <a:avLst/>
          </a:prstGeom>
          <a:solidFill>
            <a:schemeClr val="bg1">
              <a:lumMod val="95000"/>
            </a:schemeClr>
          </a:solidFill>
          <a:ln>
            <a:solidFill>
              <a:schemeClr val="bg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solidFill>
                  <a:schemeClr val="bg1">
                    <a:lumMod val="65000"/>
                  </a:schemeClr>
                </a:solidFill>
              </a:rPr>
              <a:t>Network</a:t>
            </a:r>
          </a:p>
        </p:txBody>
      </p:sp>
      <p:sp>
        <p:nvSpPr>
          <p:cNvPr id="23" name="Rectangle: Rounded Corners 22"/>
          <p:cNvSpPr/>
          <p:nvPr/>
        </p:nvSpPr>
        <p:spPr>
          <a:xfrm>
            <a:off x="5967966" y="4910977"/>
            <a:ext cx="2024063" cy="419100"/>
          </a:xfrm>
          <a:prstGeom prst="roundRect">
            <a:avLst/>
          </a:prstGeom>
          <a:solidFill>
            <a:schemeClr val="bg1">
              <a:lumMod val="95000"/>
            </a:schemeClr>
          </a:solidFill>
          <a:ln>
            <a:solidFill>
              <a:schemeClr val="bg1">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solidFill>
                  <a:schemeClr val="bg1">
                    <a:lumMod val="65000"/>
                  </a:schemeClr>
                </a:solidFill>
              </a:rPr>
              <a:t>Data</a:t>
            </a:r>
          </a:p>
        </p:txBody>
      </p:sp>
      <p:sp>
        <p:nvSpPr>
          <p:cNvPr id="24" name="Rectangle: Rounded Corners 23"/>
          <p:cNvSpPr/>
          <p:nvPr/>
        </p:nvSpPr>
        <p:spPr>
          <a:xfrm>
            <a:off x="5967966" y="5342777"/>
            <a:ext cx="2024063" cy="419100"/>
          </a:xfrm>
          <a:prstGeom prst="roundRect">
            <a:avLst/>
          </a:prstGeom>
          <a:solidFill>
            <a:schemeClr val="bg1">
              <a:lumMod val="95000"/>
            </a:schemeClr>
          </a:solidFill>
          <a:ln>
            <a:solidFill>
              <a:schemeClr val="bg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solidFill>
                  <a:schemeClr val="bg1">
                    <a:lumMod val="65000"/>
                  </a:schemeClr>
                </a:solidFill>
              </a:rPr>
              <a:t>Physical</a:t>
            </a:r>
          </a:p>
        </p:txBody>
      </p:sp>
      <p:sp>
        <p:nvSpPr>
          <p:cNvPr id="25" name="Rectangle: Rounded Corners 24"/>
          <p:cNvSpPr/>
          <p:nvPr/>
        </p:nvSpPr>
        <p:spPr>
          <a:xfrm>
            <a:off x="5967966" y="2751629"/>
            <a:ext cx="2024063" cy="1283582"/>
          </a:xfrm>
          <a:prstGeom prst="roundRect">
            <a:avLst>
              <a:gd name="adj" fmla="val 4473"/>
            </a:avLst>
          </a:prstGeom>
          <a:solidFill>
            <a:srgbClr val="BC44EC"/>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Application</a:t>
            </a:r>
          </a:p>
        </p:txBody>
      </p:sp>
      <p:sp>
        <p:nvSpPr>
          <p:cNvPr id="26" name="Rectangle: Rounded Corners 25"/>
          <p:cNvSpPr/>
          <p:nvPr/>
        </p:nvSpPr>
        <p:spPr>
          <a:xfrm>
            <a:off x="5967966" y="4043449"/>
            <a:ext cx="2024063" cy="4191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Transport</a:t>
            </a:r>
          </a:p>
        </p:txBody>
      </p:sp>
      <p:sp>
        <p:nvSpPr>
          <p:cNvPr id="27" name="Rectangle: Rounded Corners 26"/>
          <p:cNvSpPr/>
          <p:nvPr/>
        </p:nvSpPr>
        <p:spPr>
          <a:xfrm>
            <a:off x="5967966" y="4477823"/>
            <a:ext cx="2024063" cy="4191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Internet</a:t>
            </a:r>
          </a:p>
        </p:txBody>
      </p:sp>
      <p:sp>
        <p:nvSpPr>
          <p:cNvPr id="28" name="Rectangle: Rounded Corners 27"/>
          <p:cNvSpPr/>
          <p:nvPr/>
        </p:nvSpPr>
        <p:spPr>
          <a:xfrm>
            <a:off x="5967966" y="4906667"/>
            <a:ext cx="2024063" cy="855210"/>
          </a:xfrm>
          <a:prstGeom prst="roundRect">
            <a:avLst>
              <a:gd name="adj" fmla="val 11851"/>
            </a:avLst>
          </a:prstGeom>
          <a:solidFill>
            <a:srgbClr val="FF0000"/>
          </a:solidFill>
          <a:ln>
            <a:solidFill>
              <a:srgbClr val="C0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Network interface / hardware</a:t>
            </a:r>
          </a:p>
        </p:txBody>
      </p:sp>
      <p:cxnSp>
        <p:nvCxnSpPr>
          <p:cNvPr id="32" name="Straight Connector 31"/>
          <p:cNvCxnSpPr/>
          <p:nvPr/>
        </p:nvCxnSpPr>
        <p:spPr>
          <a:xfrm>
            <a:off x="4433735" y="2765798"/>
            <a:ext cx="154246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433735" y="4020739"/>
            <a:ext cx="154246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441973" y="4469585"/>
            <a:ext cx="154246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433735" y="4889244"/>
            <a:ext cx="154246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450211" y="5750003"/>
            <a:ext cx="154246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2706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1.3.2b</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3" name="TextBox 2"/>
          <p:cNvSpPr txBox="1"/>
          <p:nvPr/>
        </p:nvSpPr>
        <p:spPr>
          <a:xfrm>
            <a:off x="120463" y="1477481"/>
            <a:ext cx="11951073" cy="369332"/>
          </a:xfrm>
          <a:prstGeom prst="rect">
            <a:avLst/>
          </a:prstGeom>
          <a:noFill/>
        </p:spPr>
        <p:txBody>
          <a:bodyPr wrap="square" rtlCol="0">
            <a:spAutoFit/>
          </a:bodyPr>
          <a:lstStyle/>
          <a:p>
            <a:pPr marL="342900" indent="-342900">
              <a:buAutoNum type="arabicPeriod"/>
            </a:pPr>
            <a:r>
              <a:rPr lang="en-GB" dirty="0"/>
              <a:t>On this abstracted diagram show your understanding of Packet Switching and Circuit Switching.</a:t>
            </a:r>
          </a:p>
        </p:txBody>
      </p:sp>
      <p:grpSp>
        <p:nvGrpSpPr>
          <p:cNvPr id="33" name="Group 32"/>
          <p:cNvGrpSpPr/>
          <p:nvPr/>
        </p:nvGrpSpPr>
        <p:grpSpPr>
          <a:xfrm>
            <a:off x="86066" y="2969761"/>
            <a:ext cx="1322605" cy="1843157"/>
            <a:chOff x="86066" y="2969761"/>
            <a:chExt cx="1322605" cy="1843157"/>
          </a:xfrm>
        </p:grpSpPr>
        <p:grpSp>
          <p:nvGrpSpPr>
            <p:cNvPr id="29" name="Group 28"/>
            <p:cNvGrpSpPr/>
            <p:nvPr/>
          </p:nvGrpSpPr>
          <p:grpSpPr>
            <a:xfrm>
              <a:off x="210374" y="2969761"/>
              <a:ext cx="1198297" cy="1843157"/>
              <a:chOff x="704644" y="3983508"/>
              <a:chExt cx="583235" cy="897101"/>
            </a:xfrm>
          </p:grpSpPr>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644" y="4416700"/>
                <a:ext cx="583235" cy="463909"/>
              </a:xfrm>
              <a:prstGeom prst="rect">
                <a:avLst/>
              </a:prstGeom>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261" y="3983508"/>
                <a:ext cx="278388" cy="233069"/>
              </a:xfrm>
              <a:prstGeom prst="rect">
                <a:avLst/>
              </a:prstGeom>
            </p:spPr>
          </p:pic>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1067240" y="4260027"/>
                <a:ext cx="136430" cy="159971"/>
              </a:xfrm>
              <a:prstGeom prst="rect">
                <a:avLst/>
              </a:prstGeom>
            </p:spPr>
          </p:pic>
        </p:grpSp>
        <p:sp>
          <p:nvSpPr>
            <p:cNvPr id="31" name="TextBox 30"/>
            <p:cNvSpPr txBox="1"/>
            <p:nvPr/>
          </p:nvSpPr>
          <p:spPr>
            <a:xfrm>
              <a:off x="86066" y="3490452"/>
              <a:ext cx="845103" cy="369332"/>
            </a:xfrm>
            <a:prstGeom prst="rect">
              <a:avLst/>
            </a:prstGeom>
            <a:noFill/>
          </p:spPr>
          <p:txBody>
            <a:bodyPr wrap="none" rtlCol="0">
              <a:spAutoFit/>
            </a:bodyPr>
            <a:lstStyle/>
            <a:p>
              <a:r>
                <a:rPr lang="en-GB" b="1" dirty="0"/>
                <a:t>Sender</a:t>
              </a:r>
            </a:p>
          </p:txBody>
        </p:sp>
      </p:grpSp>
      <p:grpSp>
        <p:nvGrpSpPr>
          <p:cNvPr id="34" name="Group 33"/>
          <p:cNvGrpSpPr/>
          <p:nvPr/>
        </p:nvGrpSpPr>
        <p:grpSpPr>
          <a:xfrm>
            <a:off x="10593227" y="3043259"/>
            <a:ext cx="1192120" cy="1741184"/>
            <a:chOff x="10593227" y="3043259"/>
            <a:chExt cx="1192120" cy="1741184"/>
          </a:xfrm>
        </p:grpSpPr>
        <p:grpSp>
          <p:nvGrpSpPr>
            <p:cNvPr id="30" name="Group 29"/>
            <p:cNvGrpSpPr/>
            <p:nvPr/>
          </p:nvGrpSpPr>
          <p:grpSpPr>
            <a:xfrm>
              <a:off x="10593227" y="3420143"/>
              <a:ext cx="1054273" cy="1364300"/>
              <a:chOff x="5090352" y="4416700"/>
              <a:chExt cx="583235" cy="754745"/>
            </a:xfrm>
          </p:grpSpPr>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90352" y="4416700"/>
                <a:ext cx="583235" cy="463909"/>
              </a:xfrm>
              <a:prstGeom prst="rect">
                <a:avLst/>
              </a:prstGeom>
            </p:spPr>
          </p:pic>
          <p:pic>
            <p:nvPicPr>
              <p:cNvPr id="26" name="Picture 2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242776" y="5079277"/>
                <a:ext cx="278387" cy="92168"/>
              </a:xfrm>
              <a:prstGeom prst="rect">
                <a:avLst/>
              </a:prstGeom>
            </p:spPr>
          </p:pic>
          <p:cxnSp>
            <p:nvCxnSpPr>
              <p:cNvPr id="27" name="Curved Connector 95"/>
              <p:cNvCxnSpPr>
                <a:stCxn id="24" idx="2"/>
              </p:cNvCxnSpPr>
              <p:nvPr/>
            </p:nvCxnSpPr>
            <p:spPr>
              <a:xfrm rot="16200000" flipH="1">
                <a:off x="5329190" y="4933388"/>
                <a:ext cx="244752" cy="139194"/>
              </a:xfrm>
              <a:prstGeom prst="curvedConnector4">
                <a:avLst>
                  <a:gd name="adj1" fmla="val 40585"/>
                  <a:gd name="adj2" fmla="val 287754"/>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10788215" y="3043259"/>
              <a:ext cx="997132" cy="369332"/>
            </a:xfrm>
            <a:prstGeom prst="rect">
              <a:avLst/>
            </a:prstGeom>
            <a:noFill/>
          </p:spPr>
          <p:txBody>
            <a:bodyPr wrap="none" rtlCol="0">
              <a:spAutoFit/>
            </a:bodyPr>
            <a:lstStyle/>
            <a:p>
              <a:r>
                <a:rPr lang="en-GB" b="1" dirty="0"/>
                <a:t>Receiver</a:t>
              </a:r>
            </a:p>
          </p:txBody>
        </p:sp>
      </p:grpSp>
      <p:sp>
        <p:nvSpPr>
          <p:cNvPr id="35" name="Rectangle 34"/>
          <p:cNvSpPr/>
          <p:nvPr/>
        </p:nvSpPr>
        <p:spPr>
          <a:xfrm>
            <a:off x="324077"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37" name="Rectangle 36"/>
          <p:cNvSpPr/>
          <p:nvPr/>
        </p:nvSpPr>
        <p:spPr>
          <a:xfrm>
            <a:off x="511230"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38" name="Rectangle 37"/>
          <p:cNvSpPr/>
          <p:nvPr/>
        </p:nvSpPr>
        <p:spPr>
          <a:xfrm>
            <a:off x="698383"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39" name="Rectangle 38"/>
          <p:cNvSpPr/>
          <p:nvPr/>
        </p:nvSpPr>
        <p:spPr>
          <a:xfrm>
            <a:off x="885536"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sp>
        <p:nvSpPr>
          <p:cNvPr id="40" name="Rectangle 39"/>
          <p:cNvSpPr/>
          <p:nvPr/>
        </p:nvSpPr>
        <p:spPr>
          <a:xfrm>
            <a:off x="1072689"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5</a:t>
            </a:r>
          </a:p>
        </p:txBody>
      </p:sp>
      <p:grpSp>
        <p:nvGrpSpPr>
          <p:cNvPr id="41" name="Group 40"/>
          <p:cNvGrpSpPr/>
          <p:nvPr/>
        </p:nvGrpSpPr>
        <p:grpSpPr>
          <a:xfrm>
            <a:off x="2558479" y="2577344"/>
            <a:ext cx="426866" cy="275954"/>
            <a:chOff x="3557242" y="4688439"/>
            <a:chExt cx="861484" cy="556920"/>
          </a:xfrm>
        </p:grpSpPr>
        <p:pic>
          <p:nvPicPr>
            <p:cNvPr id="42" name="Picture 4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43" name="Picture 4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44" name="Picture 4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45" name="Group 44"/>
          <p:cNvGrpSpPr/>
          <p:nvPr/>
        </p:nvGrpSpPr>
        <p:grpSpPr>
          <a:xfrm>
            <a:off x="3301429" y="3973025"/>
            <a:ext cx="426866" cy="275954"/>
            <a:chOff x="3557242" y="4688439"/>
            <a:chExt cx="861484" cy="556920"/>
          </a:xfrm>
        </p:grpSpPr>
        <p:pic>
          <p:nvPicPr>
            <p:cNvPr id="46" name="Picture 4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47" name="Picture 4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48" name="Picture 4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49" name="Group 48"/>
          <p:cNvGrpSpPr/>
          <p:nvPr/>
        </p:nvGrpSpPr>
        <p:grpSpPr>
          <a:xfrm>
            <a:off x="2533924" y="5439875"/>
            <a:ext cx="426866" cy="275954"/>
            <a:chOff x="3557242" y="4688439"/>
            <a:chExt cx="861484" cy="556920"/>
          </a:xfrm>
        </p:grpSpPr>
        <p:pic>
          <p:nvPicPr>
            <p:cNvPr id="50" name="Picture 4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1" name="Picture 5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52" name="Picture 5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53" name="Group 52"/>
          <p:cNvGrpSpPr/>
          <p:nvPr/>
        </p:nvGrpSpPr>
        <p:grpSpPr>
          <a:xfrm>
            <a:off x="4724674" y="6220925"/>
            <a:ext cx="426866" cy="275954"/>
            <a:chOff x="3557242" y="4688439"/>
            <a:chExt cx="861484" cy="556920"/>
          </a:xfrm>
        </p:grpSpPr>
        <p:pic>
          <p:nvPicPr>
            <p:cNvPr id="54" name="Picture 5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5" name="Picture 5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56" name="Picture 5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57" name="Group 56"/>
          <p:cNvGrpSpPr/>
          <p:nvPr/>
        </p:nvGrpSpPr>
        <p:grpSpPr>
          <a:xfrm>
            <a:off x="4334423" y="4950695"/>
            <a:ext cx="426866" cy="275954"/>
            <a:chOff x="3557242" y="4688439"/>
            <a:chExt cx="861484" cy="556920"/>
          </a:xfrm>
        </p:grpSpPr>
        <p:pic>
          <p:nvPicPr>
            <p:cNvPr id="58" name="Picture 5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9" name="Picture 58"/>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0" name="Picture 5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1" name="Group 60"/>
          <p:cNvGrpSpPr/>
          <p:nvPr/>
        </p:nvGrpSpPr>
        <p:grpSpPr>
          <a:xfrm>
            <a:off x="4297808" y="2936170"/>
            <a:ext cx="426866" cy="275954"/>
            <a:chOff x="3557242" y="4688439"/>
            <a:chExt cx="861484" cy="556920"/>
          </a:xfrm>
        </p:grpSpPr>
        <p:pic>
          <p:nvPicPr>
            <p:cNvPr id="62" name="Picture 6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63" name="Picture 6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4" name="Picture 6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5" name="Group 64"/>
          <p:cNvGrpSpPr/>
          <p:nvPr/>
        </p:nvGrpSpPr>
        <p:grpSpPr>
          <a:xfrm>
            <a:off x="6086748" y="2086853"/>
            <a:ext cx="426866" cy="275954"/>
            <a:chOff x="3557242" y="4688439"/>
            <a:chExt cx="861484" cy="556920"/>
          </a:xfrm>
        </p:grpSpPr>
        <p:pic>
          <p:nvPicPr>
            <p:cNvPr id="66" name="Picture 6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67" name="Picture 6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8" name="Picture 6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9" name="Group 68"/>
          <p:cNvGrpSpPr/>
          <p:nvPr/>
        </p:nvGrpSpPr>
        <p:grpSpPr>
          <a:xfrm>
            <a:off x="6300181" y="3831699"/>
            <a:ext cx="426866" cy="275954"/>
            <a:chOff x="3557242" y="4688439"/>
            <a:chExt cx="861484" cy="556920"/>
          </a:xfrm>
        </p:grpSpPr>
        <p:pic>
          <p:nvPicPr>
            <p:cNvPr id="70" name="Picture 6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1" name="Picture 7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72" name="Picture 7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73" name="Group 72"/>
          <p:cNvGrpSpPr/>
          <p:nvPr/>
        </p:nvGrpSpPr>
        <p:grpSpPr>
          <a:xfrm>
            <a:off x="7300306" y="5298549"/>
            <a:ext cx="426866" cy="275954"/>
            <a:chOff x="3557242" y="4688439"/>
            <a:chExt cx="861484" cy="556920"/>
          </a:xfrm>
        </p:grpSpPr>
        <p:pic>
          <p:nvPicPr>
            <p:cNvPr id="74" name="Picture 7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5" name="Picture 7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76" name="Picture 7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77" name="Group 76"/>
          <p:cNvGrpSpPr/>
          <p:nvPr/>
        </p:nvGrpSpPr>
        <p:grpSpPr>
          <a:xfrm>
            <a:off x="8786206" y="6217576"/>
            <a:ext cx="426866" cy="275954"/>
            <a:chOff x="3557242" y="4688439"/>
            <a:chExt cx="861484" cy="556920"/>
          </a:xfrm>
        </p:grpSpPr>
        <p:pic>
          <p:nvPicPr>
            <p:cNvPr id="78" name="Picture 7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9" name="Picture 78"/>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80" name="Picture 7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81" name="Group 80"/>
          <p:cNvGrpSpPr/>
          <p:nvPr/>
        </p:nvGrpSpPr>
        <p:grpSpPr>
          <a:xfrm>
            <a:off x="9129106" y="4883381"/>
            <a:ext cx="426866" cy="275954"/>
            <a:chOff x="3557242" y="4688439"/>
            <a:chExt cx="861484" cy="556920"/>
          </a:xfrm>
        </p:grpSpPr>
        <p:pic>
          <p:nvPicPr>
            <p:cNvPr id="82" name="Picture 8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83" name="Picture 8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84" name="Picture 8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85" name="Group 84"/>
          <p:cNvGrpSpPr/>
          <p:nvPr/>
        </p:nvGrpSpPr>
        <p:grpSpPr>
          <a:xfrm>
            <a:off x="7697908" y="3364041"/>
            <a:ext cx="426866" cy="275954"/>
            <a:chOff x="3557242" y="4688439"/>
            <a:chExt cx="861484" cy="556920"/>
          </a:xfrm>
        </p:grpSpPr>
        <p:pic>
          <p:nvPicPr>
            <p:cNvPr id="86" name="Picture 8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87" name="Picture 8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88" name="Picture 8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89" name="Group 88"/>
          <p:cNvGrpSpPr/>
          <p:nvPr/>
        </p:nvGrpSpPr>
        <p:grpSpPr>
          <a:xfrm>
            <a:off x="9129106" y="2639927"/>
            <a:ext cx="426866" cy="275954"/>
            <a:chOff x="3557242" y="4688439"/>
            <a:chExt cx="861484" cy="556920"/>
          </a:xfrm>
        </p:grpSpPr>
        <p:pic>
          <p:nvPicPr>
            <p:cNvPr id="90" name="Picture 8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91" name="Picture 9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92" name="Picture 9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cxnSp>
        <p:nvCxnSpPr>
          <p:cNvPr id="94" name="Straight Connector 93"/>
          <p:cNvCxnSpPr>
            <a:stCxn id="25" idx="3"/>
          </p:cNvCxnSpPr>
          <p:nvPr/>
        </p:nvCxnSpPr>
        <p:spPr>
          <a:xfrm flipV="1">
            <a:off x="1381489" y="2781253"/>
            <a:ext cx="1176990" cy="4279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25" idx="3"/>
            <a:endCxn id="48" idx="1"/>
          </p:cNvCxnSpPr>
          <p:nvPr/>
        </p:nvCxnSpPr>
        <p:spPr>
          <a:xfrm>
            <a:off x="1381489" y="3209190"/>
            <a:ext cx="1919940" cy="83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46" idx="2"/>
            <a:endCxn id="52" idx="0"/>
          </p:cNvCxnSpPr>
          <p:nvPr/>
        </p:nvCxnSpPr>
        <p:spPr>
          <a:xfrm flipH="1">
            <a:off x="2747357" y="4248979"/>
            <a:ext cx="767505" cy="11908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50" idx="3"/>
            <a:endCxn id="56" idx="1"/>
          </p:cNvCxnSpPr>
          <p:nvPr/>
        </p:nvCxnSpPr>
        <p:spPr>
          <a:xfrm>
            <a:off x="2960790" y="5645166"/>
            <a:ext cx="1763884" cy="646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endCxn id="60" idx="0"/>
          </p:cNvCxnSpPr>
          <p:nvPr/>
        </p:nvCxnSpPr>
        <p:spPr>
          <a:xfrm>
            <a:off x="3728295" y="4242282"/>
            <a:ext cx="819561" cy="7084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60" idx="3"/>
            <a:endCxn id="70" idx="2"/>
          </p:cNvCxnSpPr>
          <p:nvPr/>
        </p:nvCxnSpPr>
        <p:spPr>
          <a:xfrm flipV="1">
            <a:off x="4761289" y="4107653"/>
            <a:ext cx="1752325" cy="9137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a:endCxn id="48" idx="0"/>
          </p:cNvCxnSpPr>
          <p:nvPr/>
        </p:nvCxnSpPr>
        <p:spPr>
          <a:xfrm>
            <a:off x="2989896" y="2837423"/>
            <a:ext cx="524966" cy="1135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stCxn id="42" idx="3"/>
            <a:endCxn id="64" idx="1"/>
          </p:cNvCxnSpPr>
          <p:nvPr/>
        </p:nvCxnSpPr>
        <p:spPr>
          <a:xfrm>
            <a:off x="2985345" y="2782635"/>
            <a:ext cx="1312463" cy="2241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endCxn id="68" idx="1"/>
          </p:cNvCxnSpPr>
          <p:nvPr/>
        </p:nvCxnSpPr>
        <p:spPr>
          <a:xfrm flipV="1">
            <a:off x="2985345" y="2157516"/>
            <a:ext cx="3101403" cy="6232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63" idx="3"/>
            <a:endCxn id="66" idx="1"/>
          </p:cNvCxnSpPr>
          <p:nvPr/>
        </p:nvCxnSpPr>
        <p:spPr>
          <a:xfrm flipV="1">
            <a:off x="4724674" y="2292144"/>
            <a:ext cx="1362074" cy="7786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66" idx="2"/>
            <a:endCxn id="72" idx="0"/>
          </p:cNvCxnSpPr>
          <p:nvPr/>
        </p:nvCxnSpPr>
        <p:spPr>
          <a:xfrm>
            <a:off x="6300181" y="2362807"/>
            <a:ext cx="213433" cy="14688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58" idx="2"/>
            <a:endCxn id="56" idx="0"/>
          </p:cNvCxnSpPr>
          <p:nvPr/>
        </p:nvCxnSpPr>
        <p:spPr>
          <a:xfrm>
            <a:off x="4547856" y="5226649"/>
            <a:ext cx="390251" cy="994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56" idx="3"/>
            <a:endCxn id="75" idx="1"/>
          </p:cNvCxnSpPr>
          <p:nvPr/>
        </p:nvCxnSpPr>
        <p:spPr>
          <a:xfrm flipV="1">
            <a:off x="5151540" y="5433178"/>
            <a:ext cx="2148766" cy="8584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74" idx="3"/>
            <a:endCxn id="80" idx="1"/>
          </p:cNvCxnSpPr>
          <p:nvPr/>
        </p:nvCxnSpPr>
        <p:spPr>
          <a:xfrm>
            <a:off x="7727172" y="5503840"/>
            <a:ext cx="1059034" cy="784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a:stCxn id="76" idx="3"/>
            <a:endCxn id="84" idx="1"/>
          </p:cNvCxnSpPr>
          <p:nvPr/>
        </p:nvCxnSpPr>
        <p:spPr>
          <a:xfrm flipV="1">
            <a:off x="7727172" y="4954044"/>
            <a:ext cx="1401934" cy="4151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79" idx="3"/>
            <a:endCxn id="26" idx="2"/>
          </p:cNvCxnSpPr>
          <p:nvPr/>
        </p:nvCxnSpPr>
        <p:spPr>
          <a:xfrm flipV="1">
            <a:off x="9213072" y="4784443"/>
            <a:ext cx="1907292" cy="15677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82" idx="3"/>
            <a:endCxn id="26" idx="1"/>
          </p:cNvCxnSpPr>
          <p:nvPr/>
        </p:nvCxnSpPr>
        <p:spPr>
          <a:xfrm flipV="1">
            <a:off x="9555972" y="4701140"/>
            <a:ext cx="1312781" cy="3875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a:stCxn id="72" idx="3"/>
            <a:endCxn id="88" idx="1"/>
          </p:cNvCxnSpPr>
          <p:nvPr/>
        </p:nvCxnSpPr>
        <p:spPr>
          <a:xfrm flipV="1">
            <a:off x="6727047" y="3434704"/>
            <a:ext cx="970861" cy="4676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a:stCxn id="68" idx="3"/>
            <a:endCxn id="88" idx="0"/>
          </p:cNvCxnSpPr>
          <p:nvPr/>
        </p:nvCxnSpPr>
        <p:spPr>
          <a:xfrm>
            <a:off x="6513614" y="2157516"/>
            <a:ext cx="1397727" cy="1206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a:stCxn id="86" idx="2"/>
            <a:endCxn id="76" idx="0"/>
          </p:cNvCxnSpPr>
          <p:nvPr/>
        </p:nvCxnSpPr>
        <p:spPr>
          <a:xfrm flipH="1">
            <a:off x="7513739" y="3639995"/>
            <a:ext cx="397602" cy="16585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a:stCxn id="88" idx="3"/>
            <a:endCxn id="91" idx="1"/>
          </p:cNvCxnSpPr>
          <p:nvPr/>
        </p:nvCxnSpPr>
        <p:spPr>
          <a:xfrm flipV="1">
            <a:off x="8124774" y="2774556"/>
            <a:ext cx="1004332" cy="660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a:stCxn id="90" idx="2"/>
            <a:endCxn id="26" idx="0"/>
          </p:cNvCxnSpPr>
          <p:nvPr/>
        </p:nvCxnSpPr>
        <p:spPr>
          <a:xfrm>
            <a:off x="9342539" y="2915881"/>
            <a:ext cx="1777825" cy="17019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a:stCxn id="86" idx="2"/>
            <a:endCxn id="84" idx="0"/>
          </p:cNvCxnSpPr>
          <p:nvPr/>
        </p:nvCxnSpPr>
        <p:spPr>
          <a:xfrm>
            <a:off x="7911341" y="3639995"/>
            <a:ext cx="1431198" cy="1243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a:stCxn id="62" idx="2"/>
            <a:endCxn id="60" idx="0"/>
          </p:cNvCxnSpPr>
          <p:nvPr/>
        </p:nvCxnSpPr>
        <p:spPr>
          <a:xfrm>
            <a:off x="4511241" y="3212124"/>
            <a:ext cx="36615" cy="17385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2" name="TextBox 141"/>
          <p:cNvSpPr txBox="1"/>
          <p:nvPr/>
        </p:nvSpPr>
        <p:spPr>
          <a:xfrm>
            <a:off x="174267" y="5158646"/>
            <a:ext cx="1297919" cy="307777"/>
          </a:xfrm>
          <a:prstGeom prst="rect">
            <a:avLst/>
          </a:prstGeom>
          <a:noFill/>
        </p:spPr>
        <p:txBody>
          <a:bodyPr wrap="none" rtlCol="0">
            <a:spAutoFit/>
          </a:bodyPr>
          <a:lstStyle/>
          <a:p>
            <a:r>
              <a:rPr lang="en-GB" sz="1400" dirty="0"/>
              <a:t>Data to be sent</a:t>
            </a:r>
          </a:p>
        </p:txBody>
      </p:sp>
    </p:spTree>
    <p:extLst>
      <p:ext uri="{BB962C8B-B14F-4D97-AF65-F5344CB8AC3E}">
        <p14:creationId xmlns:p14="http://schemas.microsoft.com/office/powerpoint/2010/main" val="3059286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Internet structure: -The TCP/IP Stack -DNS -Protocol layering -LANs and WANs -Packet and circuit switching</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29" name="TextBox 28"/>
          <p:cNvSpPr txBox="1"/>
          <p:nvPr/>
        </p:nvSpPr>
        <p:spPr>
          <a:xfrm>
            <a:off x="120463" y="1477481"/>
            <a:ext cx="11951073" cy="369332"/>
          </a:xfrm>
          <a:prstGeom prst="rect">
            <a:avLst/>
          </a:prstGeom>
          <a:noFill/>
        </p:spPr>
        <p:txBody>
          <a:bodyPr wrap="square" rtlCol="0">
            <a:spAutoFit/>
          </a:bodyPr>
          <a:lstStyle/>
          <a:p>
            <a:pPr marL="342900" indent="-342900">
              <a:buAutoNum type="arabicPeriod"/>
            </a:pPr>
            <a:r>
              <a:rPr lang="en-GB" dirty="0"/>
              <a:t>On this abstracted diagram show your understanding of Packet Switching and Circuit Switching.</a:t>
            </a:r>
          </a:p>
        </p:txBody>
      </p:sp>
      <p:grpSp>
        <p:nvGrpSpPr>
          <p:cNvPr id="30" name="Group 29"/>
          <p:cNvGrpSpPr/>
          <p:nvPr/>
        </p:nvGrpSpPr>
        <p:grpSpPr>
          <a:xfrm>
            <a:off x="86066" y="2969761"/>
            <a:ext cx="1322605" cy="1843157"/>
            <a:chOff x="86066" y="2969761"/>
            <a:chExt cx="1322605" cy="1843157"/>
          </a:xfrm>
        </p:grpSpPr>
        <p:grpSp>
          <p:nvGrpSpPr>
            <p:cNvPr id="31" name="Group 30"/>
            <p:cNvGrpSpPr/>
            <p:nvPr/>
          </p:nvGrpSpPr>
          <p:grpSpPr>
            <a:xfrm>
              <a:off x="210374" y="2969761"/>
              <a:ext cx="1198297" cy="1843157"/>
              <a:chOff x="704644" y="3983508"/>
              <a:chExt cx="583235" cy="897101"/>
            </a:xfrm>
          </p:grpSpPr>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644" y="4416700"/>
                <a:ext cx="583235" cy="463909"/>
              </a:xfrm>
              <a:prstGeom prst="rect">
                <a:avLst/>
              </a:prstGeom>
            </p:spPr>
          </p:pic>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261" y="3983508"/>
                <a:ext cx="278388" cy="233069"/>
              </a:xfrm>
              <a:prstGeom prst="rect">
                <a:avLst/>
              </a:prstGeom>
            </p:spPr>
          </p:pic>
          <p:pic>
            <p:nvPicPr>
              <p:cNvPr id="40" name="Picture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1067240" y="4260027"/>
                <a:ext cx="136430" cy="159971"/>
              </a:xfrm>
              <a:prstGeom prst="rect">
                <a:avLst/>
              </a:prstGeom>
            </p:spPr>
          </p:pic>
        </p:grpSp>
        <p:sp>
          <p:nvSpPr>
            <p:cNvPr id="37" name="TextBox 36"/>
            <p:cNvSpPr txBox="1"/>
            <p:nvPr/>
          </p:nvSpPr>
          <p:spPr>
            <a:xfrm>
              <a:off x="86066" y="3490452"/>
              <a:ext cx="845103" cy="369332"/>
            </a:xfrm>
            <a:prstGeom prst="rect">
              <a:avLst/>
            </a:prstGeom>
            <a:noFill/>
          </p:spPr>
          <p:txBody>
            <a:bodyPr wrap="none" rtlCol="0">
              <a:spAutoFit/>
            </a:bodyPr>
            <a:lstStyle/>
            <a:p>
              <a:r>
                <a:rPr lang="en-GB" b="1" dirty="0"/>
                <a:t>Sender</a:t>
              </a:r>
            </a:p>
          </p:txBody>
        </p:sp>
      </p:grpSp>
      <p:grpSp>
        <p:nvGrpSpPr>
          <p:cNvPr id="41" name="Group 40"/>
          <p:cNvGrpSpPr/>
          <p:nvPr/>
        </p:nvGrpSpPr>
        <p:grpSpPr>
          <a:xfrm>
            <a:off x="10593227" y="3043259"/>
            <a:ext cx="1192120" cy="1741184"/>
            <a:chOff x="10593227" y="3043259"/>
            <a:chExt cx="1192120" cy="1741184"/>
          </a:xfrm>
        </p:grpSpPr>
        <p:grpSp>
          <p:nvGrpSpPr>
            <p:cNvPr id="42" name="Group 41"/>
            <p:cNvGrpSpPr/>
            <p:nvPr/>
          </p:nvGrpSpPr>
          <p:grpSpPr>
            <a:xfrm>
              <a:off x="10593227" y="3420143"/>
              <a:ext cx="1054273" cy="1364300"/>
              <a:chOff x="5090352" y="4416700"/>
              <a:chExt cx="583235" cy="754745"/>
            </a:xfrm>
          </p:grpSpPr>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90352" y="4416700"/>
                <a:ext cx="583235" cy="463909"/>
              </a:xfrm>
              <a:prstGeom prst="rect">
                <a:avLst/>
              </a:prstGeom>
            </p:spPr>
          </p:pic>
          <p:pic>
            <p:nvPicPr>
              <p:cNvPr id="45" name="Picture 4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242776" y="5079277"/>
                <a:ext cx="278387" cy="92168"/>
              </a:xfrm>
              <a:prstGeom prst="rect">
                <a:avLst/>
              </a:prstGeom>
            </p:spPr>
          </p:pic>
          <p:cxnSp>
            <p:nvCxnSpPr>
              <p:cNvPr id="46" name="Curved Connector 95"/>
              <p:cNvCxnSpPr>
                <a:stCxn id="44" idx="2"/>
              </p:cNvCxnSpPr>
              <p:nvPr/>
            </p:nvCxnSpPr>
            <p:spPr>
              <a:xfrm rot="16200000" flipH="1">
                <a:off x="5329190" y="4933388"/>
                <a:ext cx="244752" cy="139194"/>
              </a:xfrm>
              <a:prstGeom prst="curvedConnector4">
                <a:avLst>
                  <a:gd name="adj1" fmla="val 40585"/>
                  <a:gd name="adj2" fmla="val 287754"/>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3" name="TextBox 42"/>
            <p:cNvSpPr txBox="1"/>
            <p:nvPr/>
          </p:nvSpPr>
          <p:spPr>
            <a:xfrm>
              <a:off x="10788215" y="3043259"/>
              <a:ext cx="997132" cy="369332"/>
            </a:xfrm>
            <a:prstGeom prst="rect">
              <a:avLst/>
            </a:prstGeom>
            <a:noFill/>
          </p:spPr>
          <p:txBody>
            <a:bodyPr wrap="none" rtlCol="0">
              <a:spAutoFit/>
            </a:bodyPr>
            <a:lstStyle/>
            <a:p>
              <a:r>
                <a:rPr lang="en-GB" b="1" dirty="0"/>
                <a:t>Receiver</a:t>
              </a:r>
            </a:p>
          </p:txBody>
        </p:sp>
      </p:grpSp>
      <p:grpSp>
        <p:nvGrpSpPr>
          <p:cNvPr id="3" name="Group 2"/>
          <p:cNvGrpSpPr/>
          <p:nvPr/>
        </p:nvGrpSpPr>
        <p:grpSpPr>
          <a:xfrm>
            <a:off x="324077" y="4995096"/>
            <a:ext cx="748612" cy="187154"/>
            <a:chOff x="324077" y="4995096"/>
            <a:chExt cx="748612" cy="187154"/>
          </a:xfrm>
        </p:grpSpPr>
        <p:sp>
          <p:nvSpPr>
            <p:cNvPr id="47" name="Rectangle 46"/>
            <p:cNvSpPr/>
            <p:nvPr/>
          </p:nvSpPr>
          <p:spPr>
            <a:xfrm>
              <a:off x="324077"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48" name="Rectangle 47"/>
            <p:cNvSpPr/>
            <p:nvPr/>
          </p:nvSpPr>
          <p:spPr>
            <a:xfrm>
              <a:off x="511230"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49" name="Rectangle 48"/>
            <p:cNvSpPr/>
            <p:nvPr/>
          </p:nvSpPr>
          <p:spPr>
            <a:xfrm>
              <a:off x="698383"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50" name="Rectangle 49"/>
            <p:cNvSpPr/>
            <p:nvPr/>
          </p:nvSpPr>
          <p:spPr>
            <a:xfrm>
              <a:off x="885536"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grpSp>
      <p:grpSp>
        <p:nvGrpSpPr>
          <p:cNvPr id="52" name="Group 51"/>
          <p:cNvGrpSpPr/>
          <p:nvPr/>
        </p:nvGrpSpPr>
        <p:grpSpPr>
          <a:xfrm>
            <a:off x="2558479" y="2577344"/>
            <a:ext cx="426866" cy="275954"/>
            <a:chOff x="3557242" y="4688439"/>
            <a:chExt cx="861484" cy="556920"/>
          </a:xfrm>
        </p:grpSpPr>
        <p:pic>
          <p:nvPicPr>
            <p:cNvPr id="53" name="Picture 5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4" name="Picture 5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55" name="Picture 5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56" name="Group 55"/>
          <p:cNvGrpSpPr/>
          <p:nvPr/>
        </p:nvGrpSpPr>
        <p:grpSpPr>
          <a:xfrm>
            <a:off x="3301429" y="3973025"/>
            <a:ext cx="426866" cy="275954"/>
            <a:chOff x="3557242" y="4688439"/>
            <a:chExt cx="861484" cy="556920"/>
          </a:xfrm>
        </p:grpSpPr>
        <p:pic>
          <p:nvPicPr>
            <p:cNvPr id="57" name="Picture 5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8" name="Picture 5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59" name="Picture 58"/>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0" name="Group 59"/>
          <p:cNvGrpSpPr/>
          <p:nvPr/>
        </p:nvGrpSpPr>
        <p:grpSpPr>
          <a:xfrm>
            <a:off x="2533924" y="5439875"/>
            <a:ext cx="426866" cy="275954"/>
            <a:chOff x="3557242" y="4688439"/>
            <a:chExt cx="861484" cy="556920"/>
          </a:xfrm>
        </p:grpSpPr>
        <p:pic>
          <p:nvPicPr>
            <p:cNvPr id="61" name="Picture 6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62" name="Picture 6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3" name="Picture 6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4" name="Group 63"/>
          <p:cNvGrpSpPr/>
          <p:nvPr/>
        </p:nvGrpSpPr>
        <p:grpSpPr>
          <a:xfrm>
            <a:off x="4724674" y="6220925"/>
            <a:ext cx="426866" cy="275954"/>
            <a:chOff x="3557242" y="4688439"/>
            <a:chExt cx="861484" cy="556920"/>
          </a:xfrm>
        </p:grpSpPr>
        <p:pic>
          <p:nvPicPr>
            <p:cNvPr id="65" name="Picture 6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66" name="Picture 6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7" name="Picture 6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8" name="Group 67"/>
          <p:cNvGrpSpPr/>
          <p:nvPr/>
        </p:nvGrpSpPr>
        <p:grpSpPr>
          <a:xfrm>
            <a:off x="4334423" y="4950695"/>
            <a:ext cx="426866" cy="275954"/>
            <a:chOff x="3557242" y="4688439"/>
            <a:chExt cx="861484" cy="556920"/>
          </a:xfrm>
        </p:grpSpPr>
        <p:pic>
          <p:nvPicPr>
            <p:cNvPr id="69" name="Picture 68"/>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0" name="Picture 6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71" name="Picture 7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72" name="Group 71"/>
          <p:cNvGrpSpPr/>
          <p:nvPr/>
        </p:nvGrpSpPr>
        <p:grpSpPr>
          <a:xfrm>
            <a:off x="4297808" y="2936170"/>
            <a:ext cx="426866" cy="275954"/>
            <a:chOff x="3557242" y="4688439"/>
            <a:chExt cx="861484" cy="556920"/>
          </a:xfrm>
        </p:grpSpPr>
        <p:pic>
          <p:nvPicPr>
            <p:cNvPr id="73" name="Picture 7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4" name="Picture 7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75" name="Picture 7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76" name="Group 75"/>
          <p:cNvGrpSpPr/>
          <p:nvPr/>
        </p:nvGrpSpPr>
        <p:grpSpPr>
          <a:xfrm>
            <a:off x="6086748" y="2086853"/>
            <a:ext cx="426866" cy="275954"/>
            <a:chOff x="3557242" y="4688439"/>
            <a:chExt cx="861484" cy="556920"/>
          </a:xfrm>
        </p:grpSpPr>
        <p:pic>
          <p:nvPicPr>
            <p:cNvPr id="77" name="Picture 7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8" name="Picture 7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79" name="Picture 78"/>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80" name="Group 79"/>
          <p:cNvGrpSpPr/>
          <p:nvPr/>
        </p:nvGrpSpPr>
        <p:grpSpPr>
          <a:xfrm>
            <a:off x="6300181" y="3831699"/>
            <a:ext cx="426866" cy="275954"/>
            <a:chOff x="3557242" y="4688439"/>
            <a:chExt cx="861484" cy="556920"/>
          </a:xfrm>
        </p:grpSpPr>
        <p:pic>
          <p:nvPicPr>
            <p:cNvPr id="81" name="Picture 8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82" name="Picture 8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83" name="Picture 8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84" name="Group 83"/>
          <p:cNvGrpSpPr/>
          <p:nvPr/>
        </p:nvGrpSpPr>
        <p:grpSpPr>
          <a:xfrm>
            <a:off x="7300306" y="5298549"/>
            <a:ext cx="426866" cy="275954"/>
            <a:chOff x="3557242" y="4688439"/>
            <a:chExt cx="861484" cy="556920"/>
          </a:xfrm>
        </p:grpSpPr>
        <p:pic>
          <p:nvPicPr>
            <p:cNvPr id="85" name="Picture 8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86" name="Picture 8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87" name="Picture 8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88" name="Group 87"/>
          <p:cNvGrpSpPr/>
          <p:nvPr/>
        </p:nvGrpSpPr>
        <p:grpSpPr>
          <a:xfrm>
            <a:off x="8786206" y="6217576"/>
            <a:ext cx="426866" cy="275954"/>
            <a:chOff x="3557242" y="4688439"/>
            <a:chExt cx="861484" cy="556920"/>
          </a:xfrm>
        </p:grpSpPr>
        <p:pic>
          <p:nvPicPr>
            <p:cNvPr id="89" name="Picture 88"/>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90" name="Picture 8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91" name="Picture 9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92" name="Group 91"/>
          <p:cNvGrpSpPr/>
          <p:nvPr/>
        </p:nvGrpSpPr>
        <p:grpSpPr>
          <a:xfrm>
            <a:off x="9129106" y="4883381"/>
            <a:ext cx="426866" cy="275954"/>
            <a:chOff x="3557242" y="4688439"/>
            <a:chExt cx="861484" cy="556920"/>
          </a:xfrm>
        </p:grpSpPr>
        <p:pic>
          <p:nvPicPr>
            <p:cNvPr id="93" name="Picture 9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94" name="Picture 9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95" name="Picture 9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96" name="Group 95"/>
          <p:cNvGrpSpPr/>
          <p:nvPr/>
        </p:nvGrpSpPr>
        <p:grpSpPr>
          <a:xfrm>
            <a:off x="7697908" y="3364041"/>
            <a:ext cx="426866" cy="275954"/>
            <a:chOff x="3557242" y="4688439"/>
            <a:chExt cx="861484" cy="556920"/>
          </a:xfrm>
        </p:grpSpPr>
        <p:pic>
          <p:nvPicPr>
            <p:cNvPr id="97" name="Picture 9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98" name="Picture 9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99" name="Picture 98"/>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00" name="Group 99"/>
          <p:cNvGrpSpPr/>
          <p:nvPr/>
        </p:nvGrpSpPr>
        <p:grpSpPr>
          <a:xfrm>
            <a:off x="9129106" y="2639927"/>
            <a:ext cx="426866" cy="275954"/>
            <a:chOff x="3557242" y="4688439"/>
            <a:chExt cx="861484" cy="556920"/>
          </a:xfrm>
        </p:grpSpPr>
        <p:pic>
          <p:nvPicPr>
            <p:cNvPr id="101" name="Picture 10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02" name="Picture 10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03" name="Picture 10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cxnSp>
        <p:nvCxnSpPr>
          <p:cNvPr id="104" name="Straight Connector 103"/>
          <p:cNvCxnSpPr>
            <a:stCxn id="39" idx="3"/>
          </p:cNvCxnSpPr>
          <p:nvPr/>
        </p:nvCxnSpPr>
        <p:spPr>
          <a:xfrm flipV="1">
            <a:off x="1381489" y="2781253"/>
            <a:ext cx="1176990" cy="427937"/>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39" idx="3"/>
            <a:endCxn id="59" idx="1"/>
          </p:cNvCxnSpPr>
          <p:nvPr/>
        </p:nvCxnSpPr>
        <p:spPr>
          <a:xfrm>
            <a:off x="1381489" y="3209190"/>
            <a:ext cx="1919940" cy="83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a:stCxn id="57" idx="2"/>
            <a:endCxn id="63" idx="0"/>
          </p:cNvCxnSpPr>
          <p:nvPr/>
        </p:nvCxnSpPr>
        <p:spPr>
          <a:xfrm flipH="1">
            <a:off x="2747357" y="4248979"/>
            <a:ext cx="767505" cy="11908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a:stCxn id="61" idx="3"/>
            <a:endCxn id="67" idx="1"/>
          </p:cNvCxnSpPr>
          <p:nvPr/>
        </p:nvCxnSpPr>
        <p:spPr>
          <a:xfrm>
            <a:off x="2960790" y="5645166"/>
            <a:ext cx="1763884" cy="646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endCxn id="71" idx="0"/>
          </p:cNvCxnSpPr>
          <p:nvPr/>
        </p:nvCxnSpPr>
        <p:spPr>
          <a:xfrm>
            <a:off x="3728295" y="4242282"/>
            <a:ext cx="819561" cy="7084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71" idx="3"/>
            <a:endCxn id="81" idx="2"/>
          </p:cNvCxnSpPr>
          <p:nvPr/>
        </p:nvCxnSpPr>
        <p:spPr>
          <a:xfrm flipV="1">
            <a:off x="4761289" y="4107653"/>
            <a:ext cx="1752325" cy="9137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endCxn id="59" idx="0"/>
          </p:cNvCxnSpPr>
          <p:nvPr/>
        </p:nvCxnSpPr>
        <p:spPr>
          <a:xfrm>
            <a:off x="2989896" y="2837423"/>
            <a:ext cx="524966" cy="1135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a:stCxn id="53" idx="3"/>
            <a:endCxn id="75" idx="1"/>
          </p:cNvCxnSpPr>
          <p:nvPr/>
        </p:nvCxnSpPr>
        <p:spPr>
          <a:xfrm>
            <a:off x="2985345" y="2782635"/>
            <a:ext cx="1312463" cy="22419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a:endCxn id="79" idx="1"/>
          </p:cNvCxnSpPr>
          <p:nvPr/>
        </p:nvCxnSpPr>
        <p:spPr>
          <a:xfrm flipV="1">
            <a:off x="2985345" y="2157516"/>
            <a:ext cx="3101403" cy="6232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a:stCxn id="74" idx="3"/>
            <a:endCxn id="77" idx="1"/>
          </p:cNvCxnSpPr>
          <p:nvPr/>
        </p:nvCxnSpPr>
        <p:spPr>
          <a:xfrm flipV="1">
            <a:off x="4724674" y="2292144"/>
            <a:ext cx="1362074" cy="778655"/>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77" idx="2"/>
            <a:endCxn id="83" idx="0"/>
          </p:cNvCxnSpPr>
          <p:nvPr/>
        </p:nvCxnSpPr>
        <p:spPr>
          <a:xfrm>
            <a:off x="6300181" y="2362807"/>
            <a:ext cx="213433" cy="14688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a:stCxn id="69" idx="2"/>
            <a:endCxn id="67" idx="0"/>
          </p:cNvCxnSpPr>
          <p:nvPr/>
        </p:nvCxnSpPr>
        <p:spPr>
          <a:xfrm>
            <a:off x="4547856" y="5226649"/>
            <a:ext cx="390251" cy="994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67" idx="3"/>
            <a:endCxn id="86" idx="1"/>
          </p:cNvCxnSpPr>
          <p:nvPr/>
        </p:nvCxnSpPr>
        <p:spPr>
          <a:xfrm flipV="1">
            <a:off x="5151540" y="5433178"/>
            <a:ext cx="2148766" cy="8584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85" idx="3"/>
            <a:endCxn id="91" idx="1"/>
          </p:cNvCxnSpPr>
          <p:nvPr/>
        </p:nvCxnSpPr>
        <p:spPr>
          <a:xfrm>
            <a:off x="7727172" y="5503840"/>
            <a:ext cx="1059034" cy="784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87" idx="3"/>
            <a:endCxn id="95" idx="1"/>
          </p:cNvCxnSpPr>
          <p:nvPr/>
        </p:nvCxnSpPr>
        <p:spPr>
          <a:xfrm flipV="1">
            <a:off x="7727172" y="4954044"/>
            <a:ext cx="1401934" cy="4151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stCxn id="90" idx="3"/>
            <a:endCxn id="45" idx="2"/>
          </p:cNvCxnSpPr>
          <p:nvPr/>
        </p:nvCxnSpPr>
        <p:spPr>
          <a:xfrm flipV="1">
            <a:off x="9213072" y="4784443"/>
            <a:ext cx="1907292" cy="15677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93" idx="3"/>
            <a:endCxn id="45" idx="1"/>
          </p:cNvCxnSpPr>
          <p:nvPr/>
        </p:nvCxnSpPr>
        <p:spPr>
          <a:xfrm flipV="1">
            <a:off x="9555972" y="4701140"/>
            <a:ext cx="1312781" cy="3875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a:stCxn id="83" idx="3"/>
            <a:endCxn id="99" idx="1"/>
          </p:cNvCxnSpPr>
          <p:nvPr/>
        </p:nvCxnSpPr>
        <p:spPr>
          <a:xfrm flipV="1">
            <a:off x="6727047" y="3434704"/>
            <a:ext cx="970861" cy="4676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a:stCxn id="79" idx="3"/>
            <a:endCxn id="99" idx="0"/>
          </p:cNvCxnSpPr>
          <p:nvPr/>
        </p:nvCxnSpPr>
        <p:spPr>
          <a:xfrm>
            <a:off x="6513614" y="2157516"/>
            <a:ext cx="1397727" cy="1206525"/>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97" idx="2"/>
            <a:endCxn id="87" idx="0"/>
          </p:cNvCxnSpPr>
          <p:nvPr/>
        </p:nvCxnSpPr>
        <p:spPr>
          <a:xfrm flipH="1">
            <a:off x="7513739" y="3639995"/>
            <a:ext cx="397602" cy="16585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99" idx="3"/>
            <a:endCxn id="102" idx="1"/>
          </p:cNvCxnSpPr>
          <p:nvPr/>
        </p:nvCxnSpPr>
        <p:spPr>
          <a:xfrm flipV="1">
            <a:off x="8124774" y="2774556"/>
            <a:ext cx="1004332" cy="66014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101" idx="2"/>
            <a:endCxn id="45" idx="0"/>
          </p:cNvCxnSpPr>
          <p:nvPr/>
        </p:nvCxnSpPr>
        <p:spPr>
          <a:xfrm>
            <a:off x="9342539" y="2915881"/>
            <a:ext cx="1777825" cy="1701956"/>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97" idx="2"/>
            <a:endCxn id="95" idx="0"/>
          </p:cNvCxnSpPr>
          <p:nvPr/>
        </p:nvCxnSpPr>
        <p:spPr>
          <a:xfrm>
            <a:off x="7911341" y="3639995"/>
            <a:ext cx="1431198" cy="1243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a:stCxn id="73" idx="2"/>
            <a:endCxn id="71" idx="0"/>
          </p:cNvCxnSpPr>
          <p:nvPr/>
        </p:nvCxnSpPr>
        <p:spPr>
          <a:xfrm>
            <a:off x="4511241" y="3212124"/>
            <a:ext cx="36615" cy="17385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8" name="Group 127"/>
          <p:cNvGrpSpPr/>
          <p:nvPr/>
        </p:nvGrpSpPr>
        <p:grpSpPr>
          <a:xfrm rot="20400265">
            <a:off x="1442545" y="2761292"/>
            <a:ext cx="748612" cy="187154"/>
            <a:chOff x="324077" y="4995096"/>
            <a:chExt cx="748612" cy="187154"/>
          </a:xfrm>
        </p:grpSpPr>
        <p:sp>
          <p:nvSpPr>
            <p:cNvPr id="129" name="Rectangle 128"/>
            <p:cNvSpPr/>
            <p:nvPr/>
          </p:nvSpPr>
          <p:spPr>
            <a:xfrm>
              <a:off x="324077"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30" name="Rectangle 129"/>
            <p:cNvSpPr/>
            <p:nvPr/>
          </p:nvSpPr>
          <p:spPr>
            <a:xfrm>
              <a:off x="511230"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31" name="Rectangle 130"/>
            <p:cNvSpPr/>
            <p:nvPr/>
          </p:nvSpPr>
          <p:spPr>
            <a:xfrm>
              <a:off x="698383"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32" name="Rectangle 131"/>
            <p:cNvSpPr/>
            <p:nvPr/>
          </p:nvSpPr>
          <p:spPr>
            <a:xfrm>
              <a:off x="885536"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grpSp>
      <p:grpSp>
        <p:nvGrpSpPr>
          <p:cNvPr id="134" name="Group 133"/>
          <p:cNvGrpSpPr/>
          <p:nvPr/>
        </p:nvGrpSpPr>
        <p:grpSpPr>
          <a:xfrm rot="19879543">
            <a:off x="4779489" y="2537061"/>
            <a:ext cx="748612" cy="187154"/>
            <a:chOff x="324077" y="4995096"/>
            <a:chExt cx="748612" cy="187154"/>
          </a:xfrm>
        </p:grpSpPr>
        <p:sp>
          <p:nvSpPr>
            <p:cNvPr id="135" name="Rectangle 134"/>
            <p:cNvSpPr/>
            <p:nvPr/>
          </p:nvSpPr>
          <p:spPr>
            <a:xfrm>
              <a:off x="324077"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36" name="Rectangle 135"/>
            <p:cNvSpPr/>
            <p:nvPr/>
          </p:nvSpPr>
          <p:spPr>
            <a:xfrm>
              <a:off x="511230"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37" name="Rectangle 136"/>
            <p:cNvSpPr/>
            <p:nvPr/>
          </p:nvSpPr>
          <p:spPr>
            <a:xfrm>
              <a:off x="698383"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38" name="Rectangle 137"/>
            <p:cNvSpPr/>
            <p:nvPr/>
          </p:nvSpPr>
          <p:spPr>
            <a:xfrm>
              <a:off x="885536"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grpSp>
      <p:grpSp>
        <p:nvGrpSpPr>
          <p:cNvPr id="140" name="Group 139"/>
          <p:cNvGrpSpPr/>
          <p:nvPr/>
        </p:nvGrpSpPr>
        <p:grpSpPr>
          <a:xfrm rot="19627469">
            <a:off x="8054199" y="2955168"/>
            <a:ext cx="748612" cy="187154"/>
            <a:chOff x="324077" y="4995096"/>
            <a:chExt cx="748612" cy="187154"/>
          </a:xfrm>
        </p:grpSpPr>
        <p:sp>
          <p:nvSpPr>
            <p:cNvPr id="141" name="Rectangle 140"/>
            <p:cNvSpPr/>
            <p:nvPr/>
          </p:nvSpPr>
          <p:spPr>
            <a:xfrm>
              <a:off x="324077"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42" name="Rectangle 141"/>
            <p:cNvSpPr/>
            <p:nvPr/>
          </p:nvSpPr>
          <p:spPr>
            <a:xfrm>
              <a:off x="511230"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43" name="Rectangle 142"/>
            <p:cNvSpPr/>
            <p:nvPr/>
          </p:nvSpPr>
          <p:spPr>
            <a:xfrm>
              <a:off x="698383"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44" name="Rectangle 143"/>
            <p:cNvSpPr/>
            <p:nvPr/>
          </p:nvSpPr>
          <p:spPr>
            <a:xfrm>
              <a:off x="885536"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grpSp>
      <p:grpSp>
        <p:nvGrpSpPr>
          <p:cNvPr id="146" name="Group 145"/>
          <p:cNvGrpSpPr/>
          <p:nvPr/>
        </p:nvGrpSpPr>
        <p:grpSpPr>
          <a:xfrm rot="686046">
            <a:off x="3268855" y="2624803"/>
            <a:ext cx="748612" cy="187154"/>
            <a:chOff x="324077" y="4995096"/>
            <a:chExt cx="748612" cy="187154"/>
          </a:xfrm>
        </p:grpSpPr>
        <p:sp>
          <p:nvSpPr>
            <p:cNvPr id="147" name="Rectangle 146"/>
            <p:cNvSpPr/>
            <p:nvPr/>
          </p:nvSpPr>
          <p:spPr>
            <a:xfrm>
              <a:off x="324077"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48" name="Rectangle 147"/>
            <p:cNvSpPr/>
            <p:nvPr/>
          </p:nvSpPr>
          <p:spPr>
            <a:xfrm>
              <a:off x="511230"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49" name="Rectangle 148"/>
            <p:cNvSpPr/>
            <p:nvPr/>
          </p:nvSpPr>
          <p:spPr>
            <a:xfrm>
              <a:off x="698383"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50" name="Rectangle 149"/>
            <p:cNvSpPr/>
            <p:nvPr/>
          </p:nvSpPr>
          <p:spPr>
            <a:xfrm>
              <a:off x="885536"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grpSp>
      <p:grpSp>
        <p:nvGrpSpPr>
          <p:cNvPr id="152" name="Group 151"/>
          <p:cNvGrpSpPr/>
          <p:nvPr/>
        </p:nvGrpSpPr>
        <p:grpSpPr>
          <a:xfrm rot="2491050">
            <a:off x="6904672" y="2506310"/>
            <a:ext cx="748612" cy="187154"/>
            <a:chOff x="324077" y="4995096"/>
            <a:chExt cx="748612" cy="187154"/>
          </a:xfrm>
        </p:grpSpPr>
        <p:sp>
          <p:nvSpPr>
            <p:cNvPr id="153" name="Rectangle 152"/>
            <p:cNvSpPr/>
            <p:nvPr/>
          </p:nvSpPr>
          <p:spPr>
            <a:xfrm>
              <a:off x="324077"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54" name="Rectangle 153"/>
            <p:cNvSpPr/>
            <p:nvPr/>
          </p:nvSpPr>
          <p:spPr>
            <a:xfrm>
              <a:off x="511230"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55" name="Rectangle 154"/>
            <p:cNvSpPr/>
            <p:nvPr/>
          </p:nvSpPr>
          <p:spPr>
            <a:xfrm>
              <a:off x="698383"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56" name="Rectangle 155"/>
            <p:cNvSpPr/>
            <p:nvPr/>
          </p:nvSpPr>
          <p:spPr>
            <a:xfrm>
              <a:off x="885536"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grpSp>
      <p:grpSp>
        <p:nvGrpSpPr>
          <p:cNvPr id="158" name="Group 157"/>
          <p:cNvGrpSpPr/>
          <p:nvPr/>
        </p:nvGrpSpPr>
        <p:grpSpPr>
          <a:xfrm rot="2702553">
            <a:off x="9685749" y="3244886"/>
            <a:ext cx="748612" cy="187154"/>
            <a:chOff x="324077" y="4995096"/>
            <a:chExt cx="748612" cy="187154"/>
          </a:xfrm>
        </p:grpSpPr>
        <p:sp>
          <p:nvSpPr>
            <p:cNvPr id="159" name="Rectangle 158"/>
            <p:cNvSpPr/>
            <p:nvPr/>
          </p:nvSpPr>
          <p:spPr>
            <a:xfrm>
              <a:off x="324077"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60" name="Rectangle 159"/>
            <p:cNvSpPr/>
            <p:nvPr/>
          </p:nvSpPr>
          <p:spPr>
            <a:xfrm>
              <a:off x="511230"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61" name="Rectangle 160"/>
            <p:cNvSpPr/>
            <p:nvPr/>
          </p:nvSpPr>
          <p:spPr>
            <a:xfrm>
              <a:off x="698383"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62" name="Rectangle 161"/>
            <p:cNvSpPr/>
            <p:nvPr/>
          </p:nvSpPr>
          <p:spPr>
            <a:xfrm>
              <a:off x="885536"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grpSp>
      <p:sp>
        <p:nvSpPr>
          <p:cNvPr id="4" name="TextBox 3"/>
          <p:cNvSpPr txBox="1"/>
          <p:nvPr/>
        </p:nvSpPr>
        <p:spPr>
          <a:xfrm>
            <a:off x="97798" y="2030071"/>
            <a:ext cx="1949765" cy="400110"/>
          </a:xfrm>
          <a:prstGeom prst="rect">
            <a:avLst/>
          </a:prstGeom>
          <a:noFill/>
        </p:spPr>
        <p:txBody>
          <a:bodyPr wrap="none" rtlCol="0">
            <a:spAutoFit/>
          </a:bodyPr>
          <a:lstStyle/>
          <a:p>
            <a:r>
              <a:rPr lang="en-GB" sz="2000" b="1" dirty="0"/>
              <a:t>Circuit Switching</a:t>
            </a:r>
          </a:p>
        </p:txBody>
      </p:sp>
    </p:spTree>
    <p:extLst>
      <p:ext uri="{BB962C8B-B14F-4D97-AF65-F5344CB8AC3E}">
        <p14:creationId xmlns:p14="http://schemas.microsoft.com/office/powerpoint/2010/main" val="9468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6" name="Straight Connector 145"/>
          <p:cNvCxnSpPr/>
          <p:nvPr/>
        </p:nvCxnSpPr>
        <p:spPr>
          <a:xfrm flipV="1">
            <a:off x="5151540" y="5481664"/>
            <a:ext cx="2148766" cy="85841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V="1">
            <a:off x="1506178" y="2790402"/>
            <a:ext cx="1176990" cy="427937"/>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Internet structure: -The TCP/IP Stack -DNS -Protocol layering -LANs and WANs -Packet and circuit switching</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3" name="TextBox 2"/>
          <p:cNvSpPr txBox="1"/>
          <p:nvPr/>
        </p:nvSpPr>
        <p:spPr>
          <a:xfrm>
            <a:off x="120463" y="1477481"/>
            <a:ext cx="11951073" cy="369332"/>
          </a:xfrm>
          <a:prstGeom prst="rect">
            <a:avLst/>
          </a:prstGeom>
          <a:noFill/>
        </p:spPr>
        <p:txBody>
          <a:bodyPr wrap="square" rtlCol="0">
            <a:spAutoFit/>
          </a:bodyPr>
          <a:lstStyle/>
          <a:p>
            <a:pPr marL="342900" indent="-342900">
              <a:buAutoNum type="arabicPeriod"/>
            </a:pPr>
            <a:r>
              <a:rPr lang="en-GB" dirty="0"/>
              <a:t>On this abstracted diagram show your understanding of Packet Switching and Circuit Switching.</a:t>
            </a:r>
          </a:p>
        </p:txBody>
      </p:sp>
      <p:grpSp>
        <p:nvGrpSpPr>
          <p:cNvPr id="33" name="Group 32"/>
          <p:cNvGrpSpPr/>
          <p:nvPr/>
        </p:nvGrpSpPr>
        <p:grpSpPr>
          <a:xfrm>
            <a:off x="86066" y="2969761"/>
            <a:ext cx="1322605" cy="1843157"/>
            <a:chOff x="86066" y="2969761"/>
            <a:chExt cx="1322605" cy="1843157"/>
          </a:xfrm>
        </p:grpSpPr>
        <p:grpSp>
          <p:nvGrpSpPr>
            <p:cNvPr id="29" name="Group 28"/>
            <p:cNvGrpSpPr/>
            <p:nvPr/>
          </p:nvGrpSpPr>
          <p:grpSpPr>
            <a:xfrm>
              <a:off x="210374" y="2969761"/>
              <a:ext cx="1198297" cy="1843157"/>
              <a:chOff x="704644" y="3983508"/>
              <a:chExt cx="583235" cy="897101"/>
            </a:xfrm>
          </p:grpSpPr>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644" y="4416700"/>
                <a:ext cx="583235" cy="463909"/>
              </a:xfrm>
              <a:prstGeom prst="rect">
                <a:avLst/>
              </a:prstGeom>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261" y="3983508"/>
                <a:ext cx="278388" cy="233069"/>
              </a:xfrm>
              <a:prstGeom prst="rect">
                <a:avLst/>
              </a:prstGeom>
            </p:spPr>
          </p:pic>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1067240" y="4260027"/>
                <a:ext cx="136430" cy="159971"/>
              </a:xfrm>
              <a:prstGeom prst="rect">
                <a:avLst/>
              </a:prstGeom>
            </p:spPr>
          </p:pic>
        </p:grpSp>
        <p:sp>
          <p:nvSpPr>
            <p:cNvPr id="31" name="TextBox 30"/>
            <p:cNvSpPr txBox="1"/>
            <p:nvPr/>
          </p:nvSpPr>
          <p:spPr>
            <a:xfrm>
              <a:off x="86066" y="3490452"/>
              <a:ext cx="845103" cy="369332"/>
            </a:xfrm>
            <a:prstGeom prst="rect">
              <a:avLst/>
            </a:prstGeom>
            <a:noFill/>
          </p:spPr>
          <p:txBody>
            <a:bodyPr wrap="none" rtlCol="0">
              <a:spAutoFit/>
            </a:bodyPr>
            <a:lstStyle/>
            <a:p>
              <a:r>
                <a:rPr lang="en-GB" b="1" dirty="0"/>
                <a:t>Sender</a:t>
              </a:r>
            </a:p>
          </p:txBody>
        </p:sp>
      </p:grpSp>
      <p:grpSp>
        <p:nvGrpSpPr>
          <p:cNvPr id="34" name="Group 33"/>
          <p:cNvGrpSpPr/>
          <p:nvPr/>
        </p:nvGrpSpPr>
        <p:grpSpPr>
          <a:xfrm>
            <a:off x="10593227" y="3043259"/>
            <a:ext cx="1192120" cy="1741184"/>
            <a:chOff x="10593227" y="3043259"/>
            <a:chExt cx="1192120" cy="1741184"/>
          </a:xfrm>
        </p:grpSpPr>
        <p:grpSp>
          <p:nvGrpSpPr>
            <p:cNvPr id="30" name="Group 29"/>
            <p:cNvGrpSpPr/>
            <p:nvPr/>
          </p:nvGrpSpPr>
          <p:grpSpPr>
            <a:xfrm>
              <a:off x="10593227" y="3420143"/>
              <a:ext cx="1054273" cy="1364300"/>
              <a:chOff x="5090352" y="4416700"/>
              <a:chExt cx="583235" cy="754745"/>
            </a:xfrm>
          </p:grpSpPr>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90352" y="4416700"/>
                <a:ext cx="583235" cy="463909"/>
              </a:xfrm>
              <a:prstGeom prst="rect">
                <a:avLst/>
              </a:prstGeom>
            </p:spPr>
          </p:pic>
          <p:pic>
            <p:nvPicPr>
              <p:cNvPr id="26" name="Picture 2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242776" y="5079277"/>
                <a:ext cx="278387" cy="92168"/>
              </a:xfrm>
              <a:prstGeom prst="rect">
                <a:avLst/>
              </a:prstGeom>
            </p:spPr>
          </p:pic>
          <p:cxnSp>
            <p:nvCxnSpPr>
              <p:cNvPr id="27" name="Curved Connector 95"/>
              <p:cNvCxnSpPr>
                <a:stCxn id="24" idx="2"/>
              </p:cNvCxnSpPr>
              <p:nvPr/>
            </p:nvCxnSpPr>
            <p:spPr>
              <a:xfrm rot="16200000" flipH="1">
                <a:off x="5329190" y="4933388"/>
                <a:ext cx="244752" cy="139194"/>
              </a:xfrm>
              <a:prstGeom prst="curvedConnector4">
                <a:avLst>
                  <a:gd name="adj1" fmla="val 40585"/>
                  <a:gd name="adj2" fmla="val 287754"/>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10788215" y="3043259"/>
              <a:ext cx="997132" cy="369332"/>
            </a:xfrm>
            <a:prstGeom prst="rect">
              <a:avLst/>
            </a:prstGeom>
            <a:noFill/>
          </p:spPr>
          <p:txBody>
            <a:bodyPr wrap="none" rtlCol="0">
              <a:spAutoFit/>
            </a:bodyPr>
            <a:lstStyle/>
            <a:p>
              <a:r>
                <a:rPr lang="en-GB" b="1" dirty="0"/>
                <a:t>Receiver</a:t>
              </a:r>
            </a:p>
          </p:txBody>
        </p:sp>
      </p:grpSp>
      <p:sp>
        <p:nvSpPr>
          <p:cNvPr id="35" name="Rectangle 34"/>
          <p:cNvSpPr/>
          <p:nvPr/>
        </p:nvSpPr>
        <p:spPr>
          <a:xfrm>
            <a:off x="324077"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37" name="Rectangle 36"/>
          <p:cNvSpPr/>
          <p:nvPr/>
        </p:nvSpPr>
        <p:spPr>
          <a:xfrm>
            <a:off x="511230"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38" name="Rectangle 37"/>
          <p:cNvSpPr/>
          <p:nvPr/>
        </p:nvSpPr>
        <p:spPr>
          <a:xfrm>
            <a:off x="698383" y="4995097"/>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39" name="Rectangle 38"/>
          <p:cNvSpPr/>
          <p:nvPr/>
        </p:nvSpPr>
        <p:spPr>
          <a:xfrm>
            <a:off x="885536" y="499509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grpSp>
        <p:nvGrpSpPr>
          <p:cNvPr id="41" name="Group 40"/>
          <p:cNvGrpSpPr/>
          <p:nvPr/>
        </p:nvGrpSpPr>
        <p:grpSpPr>
          <a:xfrm>
            <a:off x="2558479" y="2577344"/>
            <a:ext cx="426866" cy="275954"/>
            <a:chOff x="3557242" y="4688439"/>
            <a:chExt cx="861484" cy="556920"/>
          </a:xfrm>
        </p:grpSpPr>
        <p:pic>
          <p:nvPicPr>
            <p:cNvPr id="42" name="Picture 4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43" name="Picture 4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44" name="Picture 4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45" name="Group 44"/>
          <p:cNvGrpSpPr/>
          <p:nvPr/>
        </p:nvGrpSpPr>
        <p:grpSpPr>
          <a:xfrm>
            <a:off x="3301429" y="3973025"/>
            <a:ext cx="426866" cy="275954"/>
            <a:chOff x="3557242" y="4688439"/>
            <a:chExt cx="861484" cy="556920"/>
          </a:xfrm>
        </p:grpSpPr>
        <p:pic>
          <p:nvPicPr>
            <p:cNvPr id="46" name="Picture 4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47" name="Picture 4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48" name="Picture 4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49" name="Group 48"/>
          <p:cNvGrpSpPr/>
          <p:nvPr/>
        </p:nvGrpSpPr>
        <p:grpSpPr>
          <a:xfrm>
            <a:off x="2533924" y="5439875"/>
            <a:ext cx="426866" cy="275954"/>
            <a:chOff x="3557242" y="4688439"/>
            <a:chExt cx="861484" cy="556920"/>
          </a:xfrm>
        </p:grpSpPr>
        <p:pic>
          <p:nvPicPr>
            <p:cNvPr id="50" name="Picture 4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1" name="Picture 5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52" name="Picture 5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53" name="Group 52"/>
          <p:cNvGrpSpPr/>
          <p:nvPr/>
        </p:nvGrpSpPr>
        <p:grpSpPr>
          <a:xfrm>
            <a:off x="4724674" y="6220925"/>
            <a:ext cx="426866" cy="275954"/>
            <a:chOff x="3557242" y="4688439"/>
            <a:chExt cx="861484" cy="556920"/>
          </a:xfrm>
        </p:grpSpPr>
        <p:pic>
          <p:nvPicPr>
            <p:cNvPr id="54" name="Picture 5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5" name="Picture 5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56" name="Picture 5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57" name="Group 56"/>
          <p:cNvGrpSpPr/>
          <p:nvPr/>
        </p:nvGrpSpPr>
        <p:grpSpPr>
          <a:xfrm>
            <a:off x="4334423" y="4950695"/>
            <a:ext cx="426866" cy="275954"/>
            <a:chOff x="3557242" y="4688439"/>
            <a:chExt cx="861484" cy="556920"/>
          </a:xfrm>
        </p:grpSpPr>
        <p:pic>
          <p:nvPicPr>
            <p:cNvPr id="58" name="Picture 5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9" name="Picture 58"/>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0" name="Picture 5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1" name="Group 60"/>
          <p:cNvGrpSpPr/>
          <p:nvPr/>
        </p:nvGrpSpPr>
        <p:grpSpPr>
          <a:xfrm>
            <a:off x="4297808" y="2936170"/>
            <a:ext cx="426866" cy="275954"/>
            <a:chOff x="3557242" y="4688439"/>
            <a:chExt cx="861484" cy="556920"/>
          </a:xfrm>
        </p:grpSpPr>
        <p:pic>
          <p:nvPicPr>
            <p:cNvPr id="62" name="Picture 6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63" name="Picture 6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4" name="Picture 6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5" name="Group 64"/>
          <p:cNvGrpSpPr/>
          <p:nvPr/>
        </p:nvGrpSpPr>
        <p:grpSpPr>
          <a:xfrm>
            <a:off x="6086748" y="2086853"/>
            <a:ext cx="426866" cy="275954"/>
            <a:chOff x="3557242" y="4688439"/>
            <a:chExt cx="861484" cy="556920"/>
          </a:xfrm>
        </p:grpSpPr>
        <p:pic>
          <p:nvPicPr>
            <p:cNvPr id="66" name="Picture 6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67" name="Picture 6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8" name="Picture 6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9" name="Group 68"/>
          <p:cNvGrpSpPr/>
          <p:nvPr/>
        </p:nvGrpSpPr>
        <p:grpSpPr>
          <a:xfrm>
            <a:off x="6300181" y="3831699"/>
            <a:ext cx="426866" cy="275954"/>
            <a:chOff x="3557242" y="4688439"/>
            <a:chExt cx="861484" cy="556920"/>
          </a:xfrm>
        </p:grpSpPr>
        <p:pic>
          <p:nvPicPr>
            <p:cNvPr id="70" name="Picture 6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1" name="Picture 7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72" name="Picture 7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73" name="Group 72"/>
          <p:cNvGrpSpPr/>
          <p:nvPr/>
        </p:nvGrpSpPr>
        <p:grpSpPr>
          <a:xfrm>
            <a:off x="7300306" y="5298549"/>
            <a:ext cx="426866" cy="275954"/>
            <a:chOff x="3557242" y="4688439"/>
            <a:chExt cx="861484" cy="556920"/>
          </a:xfrm>
        </p:grpSpPr>
        <p:pic>
          <p:nvPicPr>
            <p:cNvPr id="74" name="Picture 7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5" name="Picture 7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76" name="Picture 7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77" name="Group 76"/>
          <p:cNvGrpSpPr/>
          <p:nvPr/>
        </p:nvGrpSpPr>
        <p:grpSpPr>
          <a:xfrm>
            <a:off x="8786206" y="6217576"/>
            <a:ext cx="426866" cy="275954"/>
            <a:chOff x="3557242" y="4688439"/>
            <a:chExt cx="861484" cy="556920"/>
          </a:xfrm>
        </p:grpSpPr>
        <p:pic>
          <p:nvPicPr>
            <p:cNvPr id="78" name="Picture 7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9" name="Picture 78"/>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80" name="Picture 7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81" name="Group 80"/>
          <p:cNvGrpSpPr/>
          <p:nvPr/>
        </p:nvGrpSpPr>
        <p:grpSpPr>
          <a:xfrm>
            <a:off x="9129106" y="4883381"/>
            <a:ext cx="426866" cy="275954"/>
            <a:chOff x="3557242" y="4688439"/>
            <a:chExt cx="861484" cy="556920"/>
          </a:xfrm>
        </p:grpSpPr>
        <p:pic>
          <p:nvPicPr>
            <p:cNvPr id="82" name="Picture 8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83" name="Picture 8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84" name="Picture 8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85" name="Group 84"/>
          <p:cNvGrpSpPr/>
          <p:nvPr/>
        </p:nvGrpSpPr>
        <p:grpSpPr>
          <a:xfrm>
            <a:off x="7697908" y="3364041"/>
            <a:ext cx="426866" cy="275954"/>
            <a:chOff x="3557242" y="4688439"/>
            <a:chExt cx="861484" cy="556920"/>
          </a:xfrm>
        </p:grpSpPr>
        <p:pic>
          <p:nvPicPr>
            <p:cNvPr id="86" name="Picture 85"/>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87" name="Picture 8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88" name="Picture 8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89" name="Group 88"/>
          <p:cNvGrpSpPr/>
          <p:nvPr/>
        </p:nvGrpSpPr>
        <p:grpSpPr>
          <a:xfrm>
            <a:off x="9129106" y="2639927"/>
            <a:ext cx="426866" cy="275954"/>
            <a:chOff x="3557242" y="4688439"/>
            <a:chExt cx="861484" cy="556920"/>
          </a:xfrm>
        </p:grpSpPr>
        <p:pic>
          <p:nvPicPr>
            <p:cNvPr id="90" name="Picture 8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91" name="Picture 90"/>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92" name="Picture 9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cxnSp>
        <p:nvCxnSpPr>
          <p:cNvPr id="94" name="Straight Connector 93"/>
          <p:cNvCxnSpPr>
            <a:stCxn id="25" idx="3"/>
          </p:cNvCxnSpPr>
          <p:nvPr/>
        </p:nvCxnSpPr>
        <p:spPr>
          <a:xfrm flipV="1">
            <a:off x="1381489" y="2781253"/>
            <a:ext cx="1176990" cy="427937"/>
          </a:xfrm>
          <a:prstGeom prst="line">
            <a:avLst/>
          </a:prstGeom>
          <a:ln w="57150">
            <a:solidFill>
              <a:srgbClr val="0070C0"/>
            </a:solidFill>
          </a:ln>
        </p:spPr>
        <p:style>
          <a:lnRef idx="1">
            <a:schemeClr val="accent2"/>
          </a:lnRef>
          <a:fillRef idx="0">
            <a:schemeClr val="accent2"/>
          </a:fillRef>
          <a:effectRef idx="0">
            <a:schemeClr val="accent2"/>
          </a:effectRef>
          <a:fontRef idx="minor">
            <a:schemeClr val="tx1"/>
          </a:fontRef>
        </p:style>
      </p:cxnSp>
      <p:cxnSp>
        <p:nvCxnSpPr>
          <p:cNvPr id="96" name="Straight Connector 95"/>
          <p:cNvCxnSpPr>
            <a:stCxn id="25" idx="3"/>
            <a:endCxn id="48" idx="1"/>
          </p:cNvCxnSpPr>
          <p:nvPr/>
        </p:nvCxnSpPr>
        <p:spPr>
          <a:xfrm>
            <a:off x="1381489" y="3209190"/>
            <a:ext cx="1919940" cy="834498"/>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46" idx="2"/>
            <a:endCxn id="52" idx="0"/>
          </p:cNvCxnSpPr>
          <p:nvPr/>
        </p:nvCxnSpPr>
        <p:spPr>
          <a:xfrm flipH="1">
            <a:off x="2747357" y="4248979"/>
            <a:ext cx="767505" cy="1190896"/>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50" idx="3"/>
            <a:endCxn id="56" idx="1"/>
          </p:cNvCxnSpPr>
          <p:nvPr/>
        </p:nvCxnSpPr>
        <p:spPr>
          <a:xfrm>
            <a:off x="2960790" y="5645166"/>
            <a:ext cx="1763884" cy="64642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endCxn id="60" idx="0"/>
          </p:cNvCxnSpPr>
          <p:nvPr/>
        </p:nvCxnSpPr>
        <p:spPr>
          <a:xfrm>
            <a:off x="3728295" y="4242282"/>
            <a:ext cx="819561" cy="708413"/>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60" idx="3"/>
            <a:endCxn id="70" idx="2"/>
          </p:cNvCxnSpPr>
          <p:nvPr/>
        </p:nvCxnSpPr>
        <p:spPr>
          <a:xfrm flipV="1">
            <a:off x="4761289" y="4107653"/>
            <a:ext cx="1752325" cy="913705"/>
          </a:xfrm>
          <a:prstGeom prst="line">
            <a:avLst/>
          </a:prstGeom>
          <a:ln w="57150">
            <a:solidFill>
              <a:srgbClr val="0070C0"/>
            </a:solidFill>
          </a:ln>
        </p:spPr>
        <p:style>
          <a:lnRef idx="1">
            <a:schemeClr val="accent2"/>
          </a:lnRef>
          <a:fillRef idx="0">
            <a:schemeClr val="accent2"/>
          </a:fillRef>
          <a:effectRef idx="0">
            <a:schemeClr val="accent2"/>
          </a:effectRef>
          <a:fontRef idx="minor">
            <a:schemeClr val="tx1"/>
          </a:fontRef>
        </p:style>
      </p:cxnSp>
      <p:cxnSp>
        <p:nvCxnSpPr>
          <p:cNvPr id="106" name="Straight Connector 105"/>
          <p:cNvCxnSpPr>
            <a:endCxn id="48" idx="0"/>
          </p:cNvCxnSpPr>
          <p:nvPr/>
        </p:nvCxnSpPr>
        <p:spPr>
          <a:xfrm>
            <a:off x="2989896" y="2837423"/>
            <a:ext cx="524966" cy="1135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stCxn id="42" idx="3"/>
            <a:endCxn id="64" idx="1"/>
          </p:cNvCxnSpPr>
          <p:nvPr/>
        </p:nvCxnSpPr>
        <p:spPr>
          <a:xfrm>
            <a:off x="2985345" y="2782635"/>
            <a:ext cx="1312463" cy="224198"/>
          </a:xfrm>
          <a:prstGeom prst="line">
            <a:avLst/>
          </a:prstGeom>
          <a:ln w="57150">
            <a:solidFill>
              <a:srgbClr val="0070C0"/>
            </a:solidFill>
          </a:ln>
        </p:spPr>
        <p:style>
          <a:lnRef idx="1">
            <a:schemeClr val="accent2"/>
          </a:lnRef>
          <a:fillRef idx="0">
            <a:schemeClr val="accent2"/>
          </a:fillRef>
          <a:effectRef idx="0">
            <a:schemeClr val="accent2"/>
          </a:effectRef>
          <a:fontRef idx="minor">
            <a:schemeClr val="tx1"/>
          </a:fontRef>
        </p:style>
      </p:cxnSp>
      <p:cxnSp>
        <p:nvCxnSpPr>
          <p:cNvPr id="110" name="Straight Connector 109"/>
          <p:cNvCxnSpPr>
            <a:endCxn id="68" idx="1"/>
          </p:cNvCxnSpPr>
          <p:nvPr/>
        </p:nvCxnSpPr>
        <p:spPr>
          <a:xfrm flipV="1">
            <a:off x="2985345" y="2157516"/>
            <a:ext cx="3101403" cy="62323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63" idx="3"/>
            <a:endCxn id="66" idx="1"/>
          </p:cNvCxnSpPr>
          <p:nvPr/>
        </p:nvCxnSpPr>
        <p:spPr>
          <a:xfrm flipV="1">
            <a:off x="4724674" y="2292144"/>
            <a:ext cx="1362074" cy="7786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66" idx="2"/>
            <a:endCxn id="72" idx="0"/>
          </p:cNvCxnSpPr>
          <p:nvPr/>
        </p:nvCxnSpPr>
        <p:spPr>
          <a:xfrm>
            <a:off x="6300181" y="2362807"/>
            <a:ext cx="213433" cy="14688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58" idx="2"/>
            <a:endCxn id="56" idx="0"/>
          </p:cNvCxnSpPr>
          <p:nvPr/>
        </p:nvCxnSpPr>
        <p:spPr>
          <a:xfrm>
            <a:off x="4547856" y="5226649"/>
            <a:ext cx="390251" cy="994276"/>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56" idx="3"/>
            <a:endCxn id="75" idx="1"/>
          </p:cNvCxnSpPr>
          <p:nvPr/>
        </p:nvCxnSpPr>
        <p:spPr>
          <a:xfrm flipV="1">
            <a:off x="5151540" y="5433178"/>
            <a:ext cx="2148766" cy="85841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74" idx="3"/>
            <a:endCxn id="80" idx="1"/>
          </p:cNvCxnSpPr>
          <p:nvPr/>
        </p:nvCxnSpPr>
        <p:spPr>
          <a:xfrm>
            <a:off x="7727172" y="5503840"/>
            <a:ext cx="1059034" cy="784399"/>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a:stCxn id="76" idx="3"/>
            <a:endCxn id="84" idx="1"/>
          </p:cNvCxnSpPr>
          <p:nvPr/>
        </p:nvCxnSpPr>
        <p:spPr>
          <a:xfrm flipV="1">
            <a:off x="7727172" y="4954044"/>
            <a:ext cx="1401934" cy="4151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79" idx="3"/>
            <a:endCxn id="26" idx="2"/>
          </p:cNvCxnSpPr>
          <p:nvPr/>
        </p:nvCxnSpPr>
        <p:spPr>
          <a:xfrm flipV="1">
            <a:off x="9213072" y="4784443"/>
            <a:ext cx="1907292" cy="156776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82" idx="3"/>
            <a:endCxn id="26" idx="1"/>
          </p:cNvCxnSpPr>
          <p:nvPr/>
        </p:nvCxnSpPr>
        <p:spPr>
          <a:xfrm flipV="1">
            <a:off x="9555972" y="4701140"/>
            <a:ext cx="1312781" cy="387532"/>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a:stCxn id="72" idx="3"/>
            <a:endCxn id="88" idx="1"/>
          </p:cNvCxnSpPr>
          <p:nvPr/>
        </p:nvCxnSpPr>
        <p:spPr>
          <a:xfrm flipV="1">
            <a:off x="6727047" y="3434704"/>
            <a:ext cx="970861" cy="467658"/>
          </a:xfrm>
          <a:prstGeom prst="line">
            <a:avLst/>
          </a:prstGeom>
          <a:ln w="57150">
            <a:solidFill>
              <a:srgbClr val="0070C0"/>
            </a:solidFill>
          </a:ln>
        </p:spPr>
        <p:style>
          <a:lnRef idx="1">
            <a:schemeClr val="accent2"/>
          </a:lnRef>
          <a:fillRef idx="0">
            <a:schemeClr val="accent2"/>
          </a:fillRef>
          <a:effectRef idx="0">
            <a:schemeClr val="accent2"/>
          </a:effectRef>
          <a:fontRef idx="minor">
            <a:schemeClr val="tx1"/>
          </a:fontRef>
        </p:style>
      </p:cxnSp>
      <p:cxnSp>
        <p:nvCxnSpPr>
          <p:cNvPr id="130" name="Straight Connector 129"/>
          <p:cNvCxnSpPr>
            <a:stCxn id="68" idx="3"/>
            <a:endCxn id="88" idx="0"/>
          </p:cNvCxnSpPr>
          <p:nvPr/>
        </p:nvCxnSpPr>
        <p:spPr>
          <a:xfrm>
            <a:off x="6513614" y="2157516"/>
            <a:ext cx="1397727" cy="120652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a:stCxn id="86" idx="2"/>
            <a:endCxn id="76" idx="0"/>
          </p:cNvCxnSpPr>
          <p:nvPr/>
        </p:nvCxnSpPr>
        <p:spPr>
          <a:xfrm flipH="1">
            <a:off x="7513739" y="3639995"/>
            <a:ext cx="397602" cy="165855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a:stCxn id="88" idx="3"/>
            <a:endCxn id="91" idx="1"/>
          </p:cNvCxnSpPr>
          <p:nvPr/>
        </p:nvCxnSpPr>
        <p:spPr>
          <a:xfrm flipV="1">
            <a:off x="8124774" y="2774556"/>
            <a:ext cx="1004332" cy="660148"/>
          </a:xfrm>
          <a:prstGeom prst="line">
            <a:avLst/>
          </a:prstGeom>
          <a:ln w="57150">
            <a:solidFill>
              <a:srgbClr val="0070C0"/>
            </a:solidFill>
          </a:ln>
        </p:spPr>
        <p:style>
          <a:lnRef idx="1">
            <a:schemeClr val="accent2"/>
          </a:lnRef>
          <a:fillRef idx="0">
            <a:schemeClr val="accent2"/>
          </a:fillRef>
          <a:effectRef idx="0">
            <a:schemeClr val="accent2"/>
          </a:effectRef>
          <a:fontRef idx="minor">
            <a:schemeClr val="tx1"/>
          </a:fontRef>
        </p:style>
      </p:cxnSp>
      <p:cxnSp>
        <p:nvCxnSpPr>
          <p:cNvPr id="137" name="Straight Connector 136"/>
          <p:cNvCxnSpPr>
            <a:stCxn id="90" idx="2"/>
            <a:endCxn id="26" idx="0"/>
          </p:cNvCxnSpPr>
          <p:nvPr/>
        </p:nvCxnSpPr>
        <p:spPr>
          <a:xfrm>
            <a:off x="9342539" y="2915881"/>
            <a:ext cx="1777825" cy="1701956"/>
          </a:xfrm>
          <a:prstGeom prst="line">
            <a:avLst/>
          </a:prstGeom>
          <a:ln w="57150">
            <a:solidFill>
              <a:srgbClr val="0070C0"/>
            </a:solidFill>
          </a:ln>
        </p:spPr>
        <p:style>
          <a:lnRef idx="1">
            <a:schemeClr val="accent2"/>
          </a:lnRef>
          <a:fillRef idx="0">
            <a:schemeClr val="accent2"/>
          </a:fillRef>
          <a:effectRef idx="0">
            <a:schemeClr val="accent2"/>
          </a:effectRef>
          <a:fontRef idx="minor">
            <a:schemeClr val="tx1"/>
          </a:fontRef>
        </p:style>
      </p:cxnSp>
      <p:cxnSp>
        <p:nvCxnSpPr>
          <p:cNvPr id="139" name="Straight Connector 138"/>
          <p:cNvCxnSpPr>
            <a:stCxn id="86" idx="2"/>
            <a:endCxn id="84" idx="0"/>
          </p:cNvCxnSpPr>
          <p:nvPr/>
        </p:nvCxnSpPr>
        <p:spPr>
          <a:xfrm>
            <a:off x="7911341" y="3639995"/>
            <a:ext cx="1431198" cy="1243386"/>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a:stCxn id="62" idx="2"/>
            <a:endCxn id="60" idx="0"/>
          </p:cNvCxnSpPr>
          <p:nvPr/>
        </p:nvCxnSpPr>
        <p:spPr>
          <a:xfrm>
            <a:off x="4511241" y="3212124"/>
            <a:ext cx="36615" cy="1738571"/>
          </a:xfrm>
          <a:prstGeom prst="line">
            <a:avLst/>
          </a:prstGeom>
          <a:ln w="57150">
            <a:solidFill>
              <a:srgbClr val="0070C0"/>
            </a:solidFill>
          </a:ln>
        </p:spPr>
        <p:style>
          <a:lnRef idx="1">
            <a:schemeClr val="accent2"/>
          </a:lnRef>
          <a:fillRef idx="0">
            <a:schemeClr val="accent2"/>
          </a:fillRef>
          <a:effectRef idx="0">
            <a:schemeClr val="accent2"/>
          </a:effectRef>
          <a:fontRef idx="minor">
            <a:schemeClr val="tx1"/>
          </a:fontRef>
        </p:style>
      </p:cxnSp>
      <p:sp>
        <p:nvSpPr>
          <p:cNvPr id="142" name="TextBox 141"/>
          <p:cNvSpPr txBox="1"/>
          <p:nvPr/>
        </p:nvSpPr>
        <p:spPr>
          <a:xfrm>
            <a:off x="174267" y="5158646"/>
            <a:ext cx="1297919" cy="307777"/>
          </a:xfrm>
          <a:prstGeom prst="rect">
            <a:avLst/>
          </a:prstGeom>
          <a:noFill/>
        </p:spPr>
        <p:txBody>
          <a:bodyPr wrap="none" rtlCol="0">
            <a:spAutoFit/>
          </a:bodyPr>
          <a:lstStyle/>
          <a:p>
            <a:r>
              <a:rPr lang="en-GB" sz="1400" dirty="0"/>
              <a:t>Data to be sent</a:t>
            </a:r>
          </a:p>
        </p:txBody>
      </p:sp>
      <p:sp>
        <p:nvSpPr>
          <p:cNvPr id="99" name="TextBox 98"/>
          <p:cNvSpPr txBox="1"/>
          <p:nvPr/>
        </p:nvSpPr>
        <p:spPr>
          <a:xfrm>
            <a:off x="97798" y="2030071"/>
            <a:ext cx="1965346" cy="400110"/>
          </a:xfrm>
          <a:prstGeom prst="rect">
            <a:avLst/>
          </a:prstGeom>
          <a:noFill/>
        </p:spPr>
        <p:txBody>
          <a:bodyPr wrap="none" rtlCol="0">
            <a:spAutoFit/>
          </a:bodyPr>
          <a:lstStyle/>
          <a:p>
            <a:r>
              <a:rPr lang="en-GB" sz="2000" b="1" dirty="0"/>
              <a:t>Packet Switching</a:t>
            </a:r>
          </a:p>
        </p:txBody>
      </p:sp>
      <p:sp>
        <p:nvSpPr>
          <p:cNvPr id="101" name="Rectangle 100"/>
          <p:cNvSpPr/>
          <p:nvPr/>
        </p:nvSpPr>
        <p:spPr>
          <a:xfrm>
            <a:off x="1816649" y="268767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03" name="Rectangle 102"/>
          <p:cNvSpPr/>
          <p:nvPr/>
        </p:nvSpPr>
        <p:spPr>
          <a:xfrm>
            <a:off x="3802524" y="264800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05" name="Rectangle 104"/>
          <p:cNvSpPr/>
          <p:nvPr/>
        </p:nvSpPr>
        <p:spPr>
          <a:xfrm>
            <a:off x="4624270" y="3762282"/>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07" name="Rectangle 106"/>
          <p:cNvSpPr/>
          <p:nvPr/>
        </p:nvSpPr>
        <p:spPr>
          <a:xfrm>
            <a:off x="5449698" y="4258719"/>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09" name="Rectangle 108"/>
          <p:cNvSpPr/>
          <p:nvPr/>
        </p:nvSpPr>
        <p:spPr>
          <a:xfrm>
            <a:off x="6888733" y="345503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11" name="Rectangle 110"/>
          <p:cNvSpPr/>
          <p:nvPr/>
        </p:nvSpPr>
        <p:spPr>
          <a:xfrm>
            <a:off x="8172362" y="2980132"/>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13" name="Rectangle 112"/>
          <p:cNvSpPr/>
          <p:nvPr/>
        </p:nvSpPr>
        <p:spPr>
          <a:xfrm>
            <a:off x="9811244" y="302203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a:t>
            </a:r>
          </a:p>
        </p:txBody>
      </p:sp>
      <p:sp>
        <p:nvSpPr>
          <p:cNvPr id="115" name="Rectangle 114"/>
          <p:cNvSpPr/>
          <p:nvPr/>
        </p:nvSpPr>
        <p:spPr>
          <a:xfrm>
            <a:off x="1996388" y="3184894"/>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17" name="Rectangle 116"/>
          <p:cNvSpPr/>
          <p:nvPr/>
        </p:nvSpPr>
        <p:spPr>
          <a:xfrm>
            <a:off x="3919475" y="410095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19" name="Rectangle 118"/>
          <p:cNvSpPr/>
          <p:nvPr/>
        </p:nvSpPr>
        <p:spPr>
          <a:xfrm>
            <a:off x="4729034" y="5320424"/>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cxnSp>
        <p:nvCxnSpPr>
          <p:cNvPr id="132" name="Straight Connector 131"/>
          <p:cNvCxnSpPr/>
          <p:nvPr/>
        </p:nvCxnSpPr>
        <p:spPr>
          <a:xfrm flipV="1">
            <a:off x="8139252" y="2824090"/>
            <a:ext cx="1004332" cy="660148"/>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34" name="Straight Connector 133"/>
          <p:cNvCxnSpPr/>
          <p:nvPr/>
        </p:nvCxnSpPr>
        <p:spPr>
          <a:xfrm>
            <a:off x="9291981" y="2935149"/>
            <a:ext cx="1777825" cy="1701956"/>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sp>
        <p:nvSpPr>
          <p:cNvPr id="121" name="Rectangle 120"/>
          <p:cNvSpPr/>
          <p:nvPr/>
        </p:nvSpPr>
        <p:spPr>
          <a:xfrm>
            <a:off x="5493903" y="5812448"/>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23" name="Rectangle 122"/>
          <p:cNvSpPr/>
          <p:nvPr/>
        </p:nvSpPr>
        <p:spPr>
          <a:xfrm>
            <a:off x="7334394" y="4622515"/>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25" name="Rectangle 124"/>
          <p:cNvSpPr/>
          <p:nvPr/>
        </p:nvSpPr>
        <p:spPr>
          <a:xfrm>
            <a:off x="8385795" y="3738122"/>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27" name="Rectangle 126"/>
          <p:cNvSpPr/>
          <p:nvPr/>
        </p:nvSpPr>
        <p:spPr>
          <a:xfrm>
            <a:off x="9675828" y="4750850"/>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2</a:t>
            </a:r>
          </a:p>
        </p:txBody>
      </p:sp>
      <p:sp>
        <p:nvSpPr>
          <p:cNvPr id="136" name="Rectangle 135"/>
          <p:cNvSpPr/>
          <p:nvPr/>
        </p:nvSpPr>
        <p:spPr>
          <a:xfrm>
            <a:off x="2403283" y="2928459"/>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38" name="Rectangle 137"/>
          <p:cNvSpPr/>
          <p:nvPr/>
        </p:nvSpPr>
        <p:spPr>
          <a:xfrm>
            <a:off x="4942599" y="2112934"/>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40" name="Rectangle 139"/>
          <p:cNvSpPr/>
          <p:nvPr/>
        </p:nvSpPr>
        <p:spPr>
          <a:xfrm>
            <a:off x="6846903" y="2228179"/>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43" name="Rectangle 142"/>
          <p:cNvSpPr/>
          <p:nvPr/>
        </p:nvSpPr>
        <p:spPr>
          <a:xfrm>
            <a:off x="8773181" y="3115612"/>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sp>
        <p:nvSpPr>
          <p:cNvPr id="144" name="Rectangle 143"/>
          <p:cNvSpPr/>
          <p:nvPr/>
        </p:nvSpPr>
        <p:spPr>
          <a:xfrm>
            <a:off x="9993740" y="3808785"/>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3</a:t>
            </a:r>
          </a:p>
        </p:txBody>
      </p:sp>
      <p:cxnSp>
        <p:nvCxnSpPr>
          <p:cNvPr id="145" name="Straight Connector 144"/>
          <p:cNvCxnSpPr/>
          <p:nvPr/>
        </p:nvCxnSpPr>
        <p:spPr>
          <a:xfrm>
            <a:off x="1361399" y="3255338"/>
            <a:ext cx="1919940" cy="834498"/>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47" name="Rectangle 146"/>
          <p:cNvSpPr/>
          <p:nvPr/>
        </p:nvSpPr>
        <p:spPr>
          <a:xfrm>
            <a:off x="2085575" y="3715208"/>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sp>
        <p:nvSpPr>
          <p:cNvPr id="148" name="Rectangle 147"/>
          <p:cNvSpPr/>
          <p:nvPr/>
        </p:nvSpPr>
        <p:spPr>
          <a:xfrm>
            <a:off x="2771045" y="4789804"/>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sp>
        <p:nvSpPr>
          <p:cNvPr id="149" name="Rectangle 148"/>
          <p:cNvSpPr/>
          <p:nvPr/>
        </p:nvSpPr>
        <p:spPr>
          <a:xfrm>
            <a:off x="3615371" y="5999601"/>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sp>
        <p:nvSpPr>
          <p:cNvPr id="150" name="Rectangle 149"/>
          <p:cNvSpPr/>
          <p:nvPr/>
        </p:nvSpPr>
        <p:spPr>
          <a:xfrm>
            <a:off x="6433822" y="5858448"/>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sp>
        <p:nvSpPr>
          <p:cNvPr id="151" name="Rectangle 150"/>
          <p:cNvSpPr/>
          <p:nvPr/>
        </p:nvSpPr>
        <p:spPr>
          <a:xfrm>
            <a:off x="8124774" y="5999600"/>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sp>
        <p:nvSpPr>
          <p:cNvPr id="152" name="Rectangle 151"/>
          <p:cNvSpPr/>
          <p:nvPr/>
        </p:nvSpPr>
        <p:spPr>
          <a:xfrm>
            <a:off x="10166718" y="5645166"/>
            <a:ext cx="187153" cy="187153"/>
          </a:xfrm>
          <a:prstGeom prst="rect">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4</a:t>
            </a:r>
          </a:p>
        </p:txBody>
      </p:sp>
    </p:spTree>
    <p:extLst>
      <p:ext uri="{BB962C8B-B14F-4D97-AF65-F5344CB8AC3E}">
        <p14:creationId xmlns:p14="http://schemas.microsoft.com/office/powerpoint/2010/main" val="821024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1.3.2c</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11 - Networks</a:t>
            </a:r>
            <a:endParaRPr lang="en-GB" sz="2400" dirty="0">
              <a:solidFill>
                <a:srgbClr val="C00000"/>
              </a:solidFill>
            </a:endParaRPr>
          </a:p>
        </p:txBody>
      </p:sp>
      <p:sp>
        <p:nvSpPr>
          <p:cNvPr id="5" name="TextBox 4"/>
          <p:cNvSpPr txBox="1"/>
          <p:nvPr/>
        </p:nvSpPr>
        <p:spPr>
          <a:xfrm>
            <a:off x="74626" y="1421557"/>
            <a:ext cx="8070543" cy="646331"/>
          </a:xfrm>
          <a:prstGeom prst="rect">
            <a:avLst/>
          </a:prstGeom>
          <a:noFill/>
        </p:spPr>
        <p:txBody>
          <a:bodyPr wrap="none" rtlCol="0">
            <a:spAutoFit/>
          </a:bodyPr>
          <a:lstStyle/>
          <a:p>
            <a:pPr marL="342900" indent="-342900">
              <a:buAutoNum type="arabicPeriod"/>
            </a:pPr>
            <a:r>
              <a:rPr lang="en-GB" dirty="0"/>
              <a:t>Can you explain what network principle is being represented by these diagrams?</a:t>
            </a:r>
          </a:p>
          <a:p>
            <a:pPr marL="342900" indent="-342900">
              <a:buAutoNum type="arabicPeriod"/>
            </a:pPr>
            <a:r>
              <a:rPr lang="en-GB" dirty="0"/>
              <a:t>Explain the main differences of each model.</a:t>
            </a:r>
          </a:p>
        </p:txBody>
      </p:sp>
      <p:pic>
        <p:nvPicPr>
          <p:cNvPr id="6" name="Picture 5"/>
          <p:cNvPicPr>
            <a:picLocks noChangeAspect="1"/>
          </p:cNvPicPr>
          <p:nvPr/>
        </p:nvPicPr>
        <p:blipFill rotWithShape="1">
          <a:blip r:embed="rId2">
            <a:clrChange>
              <a:clrFrom>
                <a:srgbClr val="FFFFFF"/>
              </a:clrFrom>
              <a:clrTo>
                <a:srgbClr val="FFFFFF">
                  <a:alpha val="0"/>
                </a:srgbClr>
              </a:clrTo>
            </a:clrChange>
            <a:duotone>
              <a:schemeClr val="accent2">
                <a:shade val="45000"/>
                <a:satMod val="135000"/>
              </a:schemeClr>
              <a:prstClr val="white"/>
            </a:duotone>
          </a:blip>
          <a:srcRect b="20221"/>
          <a:stretch/>
        </p:blipFill>
        <p:spPr>
          <a:xfrm>
            <a:off x="1435989" y="2067888"/>
            <a:ext cx="9098661" cy="3750369"/>
          </a:xfrm>
          <a:prstGeom prst="rect">
            <a:avLst/>
          </a:prstGeom>
        </p:spPr>
      </p:pic>
    </p:spTree>
    <p:extLst>
      <p:ext uri="{BB962C8B-B14F-4D97-AF65-F5344CB8AC3E}">
        <p14:creationId xmlns:p14="http://schemas.microsoft.com/office/powerpoint/2010/main" val="3271878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802</Words>
  <Application>Microsoft Office PowerPoint</Application>
  <PresentationFormat>Widescreen</PresentationFormat>
  <Paragraphs>168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Craig Sargent</cp:lastModifiedBy>
  <cp:revision>36</cp:revision>
  <dcterms:created xsi:type="dcterms:W3CDTF">2014-10-30T19:23:19Z</dcterms:created>
  <dcterms:modified xsi:type="dcterms:W3CDTF">2016-08-19T15:35:17Z</dcterms:modified>
</cp:coreProperties>
</file>