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6" autoAdjust="0"/>
    <p:restoredTop sz="93728" autoAdjust="0"/>
  </p:normalViewPr>
  <p:slideViewPr>
    <p:cSldViewPr>
      <p:cViewPr varScale="1">
        <p:scale>
          <a:sx n="73" d="100"/>
          <a:sy n="73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62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407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98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062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63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14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48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228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09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76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345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1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10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1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077072"/>
            <a:ext cx="5738192" cy="1828800"/>
          </a:xfrm>
        </p:spPr>
        <p:txBody>
          <a:bodyPr>
            <a:normAutofit/>
          </a:bodyPr>
          <a:lstStyle/>
          <a:p>
            <a:r>
              <a:rPr lang="en-GB" cap="none" dirty="0" smtClean="0"/>
              <a:t>Packet and Circuit Switching </a:t>
            </a:r>
            <a:endParaRPr lang="en-GB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 Level Computer Science – Unit 1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Routers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Each node in the diagram above represents a router. Routers are used to connect at least two </a:t>
            </a:r>
            <a:r>
              <a:rPr lang="en-GB" sz="2000" dirty="0" smtClean="0"/>
              <a:t>networks, commonly </a:t>
            </a:r>
            <a:r>
              <a:rPr lang="en-GB" sz="2000" dirty="0"/>
              <a:t>two </a:t>
            </a:r>
            <a:r>
              <a:rPr lang="en-GB" sz="2000" dirty="0" smtClean="0"/>
              <a:t>LANs </a:t>
            </a:r>
            <a:r>
              <a:rPr lang="en-GB" sz="2000" dirty="0"/>
              <a:t>or WANs, or to connect a </a:t>
            </a:r>
            <a:r>
              <a:rPr lang="en-GB" sz="2000" dirty="0" smtClean="0"/>
              <a:t>LAN and </a:t>
            </a:r>
            <a:r>
              <a:rPr lang="en-GB" sz="2000" dirty="0"/>
              <a:t>its ISP's network.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act of traversing </a:t>
            </a:r>
            <a:r>
              <a:rPr lang="en-GB" sz="2000" dirty="0" smtClean="0"/>
              <a:t>between one </a:t>
            </a:r>
            <a:r>
              <a:rPr lang="en-GB" sz="2000" dirty="0"/>
              <a:t>router and another across a network is referred to as a hop. The job of a router is to read </a:t>
            </a:r>
            <a:r>
              <a:rPr lang="en-GB" sz="2000" dirty="0" smtClean="0"/>
              <a:t>the recipient's </a:t>
            </a:r>
            <a:r>
              <a:rPr lang="en-GB" sz="2000" dirty="0"/>
              <a:t>IP address in each packet and forward it on to the recipient via the fastest and least </a:t>
            </a:r>
            <a:r>
              <a:rPr lang="en-GB" sz="2000" dirty="0" smtClean="0"/>
              <a:t>congested route </a:t>
            </a:r>
            <a:r>
              <a:rPr lang="en-GB" sz="2000" dirty="0"/>
              <a:t>to the next router, which will do the same until the packet reaches its destination. Routers </a:t>
            </a:r>
            <a:r>
              <a:rPr lang="en-GB" sz="2000" dirty="0" smtClean="0"/>
              <a:t>use routing </a:t>
            </a:r>
            <a:r>
              <a:rPr lang="en-GB" sz="2000" dirty="0"/>
              <a:t>tables </a:t>
            </a:r>
            <a:r>
              <a:rPr lang="en-GB" sz="2000" dirty="0" smtClean="0"/>
              <a:t>to </a:t>
            </a:r>
            <a:r>
              <a:rPr lang="en-GB" sz="2000" dirty="0"/>
              <a:t>store and update the locations of other network devices and the most efficient </a:t>
            </a:r>
            <a:r>
              <a:rPr lang="en-GB" sz="2000" dirty="0" smtClean="0"/>
              <a:t>routes to </a:t>
            </a:r>
            <a:r>
              <a:rPr lang="en-GB" sz="2000" dirty="0"/>
              <a:t>them. A routing algorithm is used to find the optimum route. </a:t>
            </a:r>
            <a:endParaRPr lang="en-GB" sz="2000" dirty="0" smtClean="0"/>
          </a:p>
        </p:txBody>
      </p:sp>
      <p:pic>
        <p:nvPicPr>
          <p:cNvPr id="2" name="Picture 2" descr="Image result for ro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3528392" cy="19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Routers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routing algorithm used to </a:t>
            </a:r>
            <a:r>
              <a:rPr lang="en-GB" sz="2000" dirty="0" smtClean="0"/>
              <a:t>decide the </a:t>
            </a:r>
            <a:r>
              <a:rPr lang="en-GB" sz="2000" dirty="0"/>
              <a:t>best route can become a bottleneck in network traffic since the decision making process can </a:t>
            </a:r>
            <a:r>
              <a:rPr lang="en-GB" sz="2000" dirty="0" smtClean="0"/>
              <a:t>be complicated</a:t>
            </a:r>
            <a:r>
              <a:rPr lang="en-GB" sz="2000" dirty="0"/>
              <a:t>. A common shortest path algorithm used in routing is </a:t>
            </a:r>
            <a:r>
              <a:rPr lang="en-GB" sz="2000" dirty="0" err="1"/>
              <a:t>Dijkstra's</a:t>
            </a:r>
            <a:r>
              <a:rPr lang="en-GB" sz="2000" dirty="0"/>
              <a:t> </a:t>
            </a:r>
            <a:r>
              <a:rPr lang="en-GB" sz="2000" dirty="0" smtClean="0"/>
              <a:t>algorithm. When </a:t>
            </a:r>
            <a:r>
              <a:rPr lang="en-GB" sz="2000" dirty="0"/>
              <a:t>a router is connected to the Internet, the IP address of the port connecting it must be </a:t>
            </a:r>
            <a:r>
              <a:rPr lang="en-GB" sz="2000" dirty="0" smtClean="0"/>
              <a:t>registered with </a:t>
            </a:r>
            <a:r>
              <a:rPr lang="en-GB" sz="2000" dirty="0"/>
              <a:t>the Internet registry because this IP address must be unique over the whole Internet.</a:t>
            </a:r>
            <a:endParaRPr lang="en-GB" sz="100" dirty="0"/>
          </a:p>
        </p:txBody>
      </p:sp>
      <p:pic>
        <p:nvPicPr>
          <p:cNvPr id="7170" name="Picture 2" descr="Image result for Dijkstra's algorit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6"/>
            <a:ext cx="5245965" cy="244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234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Gateways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Routing packets from one network to another requires a router if the networks share the same protocols, </a:t>
            </a:r>
            <a:r>
              <a:rPr lang="en-GB" dirty="0" smtClean="0"/>
              <a:t>for example </a:t>
            </a:r>
            <a:r>
              <a:rPr lang="en-GB" dirty="0"/>
              <a:t>TCP/IP. Where these protocols differ between networks, a gateway is used rather than a </a:t>
            </a:r>
            <a:r>
              <a:rPr lang="en-GB" dirty="0" smtClean="0"/>
              <a:t>router to </a:t>
            </a:r>
            <a:r>
              <a:rPr lang="en-GB" dirty="0"/>
              <a:t>translate between them. </a:t>
            </a:r>
            <a:endParaRPr lang="en-GB" dirty="0" smtClean="0"/>
          </a:p>
        </p:txBody>
      </p:sp>
      <p:pic>
        <p:nvPicPr>
          <p:cNvPr id="12290" name="Picture 2" descr="Image result for router gate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28" y="3933056"/>
            <a:ext cx="4751239" cy="267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Gateways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All </a:t>
            </a:r>
            <a:r>
              <a:rPr lang="en-GB" dirty="0"/>
              <a:t>of the header data is stripped from the packet leaving only the raw data </a:t>
            </a:r>
            <a:r>
              <a:rPr lang="en-GB" dirty="0" smtClean="0"/>
              <a:t>and new </a:t>
            </a:r>
            <a:r>
              <a:rPr lang="en-GB" dirty="0"/>
              <a:t>data is added in the format of the new network before the gateway sends the packet on its way </a:t>
            </a:r>
            <a:r>
              <a:rPr lang="en-GB" dirty="0" smtClean="0"/>
              <a:t>again. Gateways </a:t>
            </a:r>
            <a:r>
              <a:rPr lang="en-GB" dirty="0"/>
              <a:t>otherwise perform a similar job to routers in moving data packets towards their destination.</a:t>
            </a:r>
            <a:endParaRPr lang="en-GB" sz="100" dirty="0"/>
          </a:p>
        </p:txBody>
      </p:sp>
    </p:spTree>
    <p:extLst>
      <p:ext uri="{BB962C8B-B14F-4D97-AF65-F5344CB8AC3E}">
        <p14:creationId xmlns:p14="http://schemas.microsoft.com/office/powerpoint/2010/main" val="1729688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Media Access </a:t>
            </a:r>
            <a:r>
              <a:rPr lang="en-GB" dirty="0" smtClean="0"/>
              <a:t>Control </a:t>
            </a:r>
            <a:r>
              <a:rPr lang="en-GB" dirty="0"/>
              <a:t>(MAC) addresses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Every computer device, whether it's a PC, smartphone, laptop, printer or other device which is </a:t>
            </a:r>
            <a:r>
              <a:rPr lang="en-GB" sz="2400" dirty="0" smtClean="0"/>
              <a:t>capable of </a:t>
            </a:r>
            <a:r>
              <a:rPr lang="en-GB" sz="2400" dirty="0"/>
              <a:t>being part of a network, must have a wired or wireless Network Interface Card (NIC). 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Each </a:t>
            </a:r>
            <a:r>
              <a:rPr lang="en-GB" sz="2400" dirty="0"/>
              <a:t>NIC has </a:t>
            </a:r>
            <a:r>
              <a:rPr lang="en-GB" sz="2400" dirty="0" smtClean="0"/>
              <a:t>a unique </a:t>
            </a:r>
            <a:r>
              <a:rPr lang="en-GB" sz="2400" dirty="0"/>
              <a:t>Media Access Control address (MAC address), which is assigned and hard-coded into the </a:t>
            </a:r>
            <a:r>
              <a:rPr lang="en-GB" sz="2400" dirty="0" smtClean="0"/>
              <a:t>card by </a:t>
            </a:r>
            <a:r>
              <a:rPr lang="en-GB" sz="2400" dirty="0"/>
              <a:t>the manufacturer and which uniquely identifies the device. The address is 48 bits long, and is </a:t>
            </a:r>
            <a:r>
              <a:rPr lang="en-GB" sz="2400" dirty="0" smtClean="0"/>
              <a:t>written as </a:t>
            </a:r>
            <a:r>
              <a:rPr lang="en-GB" sz="2400" dirty="0"/>
              <a:t>12 hex digits, for example</a:t>
            </a:r>
            <a:r>
              <a:rPr lang="en-GB" sz="2400" dirty="0" smtClean="0"/>
              <a:t>:</a:t>
            </a:r>
          </a:p>
          <a:p>
            <a:pPr marL="0" indent="0" algn="ctr">
              <a:buNone/>
            </a:pPr>
            <a:r>
              <a:rPr lang="en-GB" sz="3600" b="1" dirty="0"/>
              <a:t>00-09-S0-E3-F7 -62</a:t>
            </a:r>
            <a:endParaRPr lang="en-GB" sz="300" dirty="0"/>
          </a:p>
        </p:txBody>
      </p:sp>
    </p:spTree>
    <p:extLst>
      <p:ext uri="{BB962C8B-B14F-4D97-AF65-F5344CB8AC3E}">
        <p14:creationId xmlns:p14="http://schemas.microsoft.com/office/powerpoint/2010/main" val="111921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Media Access </a:t>
            </a:r>
            <a:r>
              <a:rPr lang="en-GB" dirty="0" smtClean="0"/>
              <a:t>Control </a:t>
            </a:r>
            <a:r>
              <a:rPr lang="en-GB" dirty="0"/>
              <a:t>(MAC) addresses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You can find out the MAC address of your PC by selecting Command Prompt from the Start menu </a:t>
            </a:r>
            <a:r>
              <a:rPr lang="en-GB" dirty="0" smtClean="0"/>
              <a:t>in Windows</a:t>
            </a:r>
            <a:r>
              <a:rPr lang="en-GB" dirty="0"/>
              <a:t>, and then typing ipconfig /all. This will display the physical address</a:t>
            </a:r>
            <a:r>
              <a:rPr lang="en-GB"/>
              <a:t>, </a:t>
            </a:r>
            <a:r>
              <a:rPr lang="en-GB" smtClean="0"/>
              <a:t>i.e</a:t>
            </a:r>
            <a:r>
              <a:rPr lang="en-GB" dirty="0"/>
              <a:t>. MAC address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3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836" t="48234" r="36908" b="21251"/>
          <a:stretch/>
        </p:blipFill>
        <p:spPr>
          <a:xfrm>
            <a:off x="755576" y="3645024"/>
            <a:ext cx="76491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8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Circuit switching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736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/>
              <a:t>Circuit switching </a:t>
            </a:r>
            <a:r>
              <a:rPr lang="en-GB" sz="2000" dirty="0"/>
              <a:t>creates a direct link between two devices for the duration of the </a:t>
            </a:r>
            <a:r>
              <a:rPr lang="en-GB" sz="2000" dirty="0" smtClean="0"/>
              <a:t>communication.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public telephone system is an example of a </a:t>
            </a:r>
            <a:r>
              <a:rPr lang="en-GB" sz="2000" dirty="0" smtClean="0"/>
              <a:t>circuit </a:t>
            </a:r>
            <a:r>
              <a:rPr lang="en-GB" sz="2000" dirty="0"/>
              <a:t>switched network. When a caller dials </a:t>
            </a:r>
            <a:r>
              <a:rPr lang="en-GB" sz="2000" dirty="0" smtClean="0"/>
              <a:t>a number</a:t>
            </a:r>
            <a:r>
              <a:rPr lang="en-GB" sz="2000" dirty="0"/>
              <a:t>, various switches in telephone exchanges set up a path between the caller and the recipient.</a:t>
            </a:r>
          </a:p>
          <a:p>
            <a:pPr marL="0" indent="0">
              <a:buNone/>
            </a:pPr>
            <a:r>
              <a:rPr lang="en-GB" sz="2000" dirty="0"/>
              <a:t>The connection is set up for the entire duration of the call including periods of silence and </a:t>
            </a:r>
            <a:r>
              <a:rPr lang="en-GB" sz="2000" dirty="0" smtClean="0"/>
              <a:t>pauses. This </a:t>
            </a:r>
            <a:r>
              <a:rPr lang="en-GB" sz="2000" dirty="0"/>
              <a:t>enables two people to hold a call without any delay in the delivery of speech.</a:t>
            </a: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53887" r="8389" b="5164"/>
          <a:stretch/>
        </p:blipFill>
        <p:spPr bwMode="auto">
          <a:xfrm>
            <a:off x="1750580" y="4378234"/>
            <a:ext cx="5877536" cy="236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2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Circuit switching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4307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If two computers use the circuit switching </a:t>
            </a:r>
            <a:r>
              <a:rPr lang="en-GB" sz="2400" dirty="0" smtClean="0"/>
              <a:t>principle</a:t>
            </a:r>
            <a:r>
              <a:rPr lang="en-GB" sz="2400" dirty="0"/>
              <a:t>, bandwidth is wasted during the periods when </a:t>
            </a:r>
            <a:r>
              <a:rPr lang="en-GB" sz="2400" dirty="0" smtClean="0"/>
              <a:t>no data </a:t>
            </a:r>
            <a:r>
              <a:rPr lang="en-GB" sz="2400" dirty="0"/>
              <a:t>is being sent. The two devices must also transmit and receive data at the same rate, so </a:t>
            </a:r>
            <a:r>
              <a:rPr lang="en-GB" sz="2400" dirty="0" smtClean="0"/>
              <a:t>circuit switched </a:t>
            </a:r>
            <a:r>
              <a:rPr lang="en-GB" sz="2400" dirty="0"/>
              <a:t>networks can only connect computers or devices that operate at the same transfer rate.</a:t>
            </a:r>
          </a:p>
          <a:p>
            <a:pPr marL="0" indent="0">
              <a:buNone/>
            </a:pPr>
            <a:r>
              <a:rPr lang="en-GB" sz="2400" dirty="0"/>
              <a:t>On the other hand, since this is an exclusive connection between the two devices for </a:t>
            </a:r>
            <a:r>
              <a:rPr lang="en-GB" sz="2400" dirty="0" smtClean="0"/>
              <a:t>the </a:t>
            </a:r>
            <a:r>
              <a:rPr lang="en-GB" sz="2400" dirty="0"/>
              <a:t>duration of </a:t>
            </a:r>
            <a:r>
              <a:rPr lang="en-GB" sz="2400" dirty="0" smtClean="0"/>
              <a:t>the communication</a:t>
            </a:r>
            <a:r>
              <a:rPr lang="en-GB" sz="2400" dirty="0"/>
              <a:t>, data segments (or packets) arrive in the same order that they are sent, simplifying </a:t>
            </a:r>
            <a:r>
              <a:rPr lang="en-GB" sz="2400" dirty="0" smtClean="0"/>
              <a:t>the process </a:t>
            </a:r>
            <a:r>
              <a:rPr lang="en-GB" sz="2400" dirty="0"/>
              <a:t>of reconstructing the message at the recipient end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3353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Circuit switching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4307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Because switches are used to connect and disconnect the circuits, electrical interference is </a:t>
            </a:r>
            <a:r>
              <a:rPr lang="en-GB" dirty="0" smtClean="0"/>
              <a:t>produced and </a:t>
            </a:r>
            <a:r>
              <a:rPr lang="en-GB" dirty="0"/>
              <a:t>although this is not a serious problem for speech, it may produce corrupt or lost data if the path </a:t>
            </a:r>
            <a:r>
              <a:rPr lang="en-GB" dirty="0" smtClean="0"/>
              <a:t>is being </a:t>
            </a:r>
            <a:r>
              <a:rPr lang="en-GB" dirty="0"/>
              <a:t>used to transmit </a:t>
            </a:r>
            <a:r>
              <a:rPr lang="en-GB" dirty="0" smtClean="0"/>
              <a:t>data. If</a:t>
            </a:r>
            <a:r>
              <a:rPr lang="en-GB" b="1" dirty="0" smtClean="0"/>
              <a:t> </a:t>
            </a:r>
            <a:r>
              <a:rPr lang="en-GB" dirty="0"/>
              <a:t>this is likely to be a problem, a leased line may be used instead.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32344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Packet switching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Packet switching </a:t>
            </a:r>
            <a:r>
              <a:rPr lang="en-GB" dirty="0"/>
              <a:t>is a method of communicating packets of data across a network on which </a:t>
            </a:r>
            <a:r>
              <a:rPr lang="en-GB" dirty="0" smtClean="0"/>
              <a:t>other similar </a:t>
            </a:r>
            <a:r>
              <a:rPr lang="en-GB" dirty="0"/>
              <a:t>communications are happening simultaneously. Website data that you receive arrives as a </a:t>
            </a:r>
            <a:r>
              <a:rPr lang="en-GB" dirty="0" smtClean="0"/>
              <a:t>series of </a:t>
            </a:r>
            <a:r>
              <a:rPr lang="en-GB" dirty="0"/>
              <a:t>packets and an email will leave you in a series of </a:t>
            </a:r>
            <a:r>
              <a:rPr lang="en-GB" b="1" dirty="0"/>
              <a:t>packets.</a:t>
            </a:r>
            <a:endParaRPr lang="en-GB" sz="1200" dirty="0"/>
          </a:p>
        </p:txBody>
      </p:sp>
      <p:pic>
        <p:nvPicPr>
          <p:cNvPr id="2050" name="Picture 2" descr="Image result for Packet switch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18979"/>
            <a:ext cx="4680520" cy="27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7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Data packets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Data that is to be transmitted across a network is broken down into more manageable </a:t>
            </a:r>
            <a:r>
              <a:rPr lang="en-GB" sz="2000" dirty="0" smtClean="0"/>
              <a:t>chunks called </a:t>
            </a:r>
            <a:r>
              <a:rPr lang="en-GB" sz="2000" b="1" dirty="0" smtClean="0"/>
              <a:t>packets </a:t>
            </a:r>
            <a:r>
              <a:rPr lang="en-GB" sz="2000" b="1" dirty="0"/>
              <a:t>. </a:t>
            </a:r>
            <a:r>
              <a:rPr lang="en-GB" sz="2000" dirty="0"/>
              <a:t>The size of each packet in a transmission can be fixed or variable, but most are between </a:t>
            </a:r>
            <a:r>
              <a:rPr lang="en-GB" sz="2000" dirty="0" smtClean="0"/>
              <a:t>500 and </a:t>
            </a:r>
            <a:r>
              <a:rPr lang="en-GB" sz="2000" dirty="0"/>
              <a:t>1500 bytes. Each packet contains a </a:t>
            </a:r>
            <a:r>
              <a:rPr lang="en-GB" sz="2000" b="1" dirty="0"/>
              <a:t>header </a:t>
            </a:r>
            <a:r>
              <a:rPr lang="en-GB" sz="2000" dirty="0"/>
              <a:t>and a </a:t>
            </a:r>
            <a:r>
              <a:rPr lang="en-GB" sz="2000" b="1" dirty="0"/>
              <a:t>payload </a:t>
            </a:r>
            <a:r>
              <a:rPr lang="en-GB" sz="2000" dirty="0"/>
              <a:t>containing the body of data being sent.</a:t>
            </a:r>
          </a:p>
          <a:p>
            <a:pPr marL="0" indent="0">
              <a:buNone/>
            </a:pPr>
            <a:r>
              <a:rPr lang="en-GB" sz="2000" dirty="0"/>
              <a:t>Some packets may also use a trailer section with a </a:t>
            </a:r>
            <a:r>
              <a:rPr lang="en-GB" sz="2000" b="1" dirty="0"/>
              <a:t>checksum or Cyclical Redundancy Check </a:t>
            </a:r>
            <a:r>
              <a:rPr lang="en-GB" sz="2000" dirty="0"/>
              <a:t>(</a:t>
            </a:r>
            <a:r>
              <a:rPr lang="en-GB" sz="2000" dirty="0" smtClean="0"/>
              <a:t>CRC) to </a:t>
            </a:r>
            <a:r>
              <a:rPr lang="en-GB" sz="2000" dirty="0"/>
              <a:t>detect transmission errors by creating and attaching a hash total calculated from the data </a:t>
            </a:r>
            <a:r>
              <a:rPr lang="en-GB" sz="2000" dirty="0" smtClean="0"/>
              <a:t>contained in </a:t>
            </a:r>
            <a:r>
              <a:rPr lang="en-GB" sz="2000" dirty="0"/>
              <a:t>the packets. </a:t>
            </a:r>
            <a:endParaRPr lang="en-GB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21088"/>
            <a:ext cx="2057400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4221087"/>
            <a:ext cx="2840208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8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Data packets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essence, this hash total commonly involves adding up the total number of 1 s in </a:t>
            </a:r>
            <a:r>
              <a:rPr lang="en-GB" sz="2000" dirty="0" smtClean="0"/>
              <a:t>the transmission</a:t>
            </a:r>
            <a:r>
              <a:rPr lang="en-GB" sz="2000" dirty="0"/>
              <a:t>. The CRC checksum is recalculated for each packet upon receipt and matched to </a:t>
            </a:r>
            <a:r>
              <a:rPr lang="en-GB" sz="2000" dirty="0" smtClean="0"/>
              <a:t>help verify </a:t>
            </a:r>
            <a:r>
              <a:rPr lang="en-GB" sz="2000" dirty="0"/>
              <a:t>that the payload data has not changed during transmission, If the CRC totals </a:t>
            </a:r>
            <a:r>
              <a:rPr lang="en-GB" sz="2000" dirty="0" smtClean="0"/>
              <a:t>differ</a:t>
            </a:r>
            <a:r>
              <a:rPr lang="en-GB" sz="2000" dirty="0"/>
              <a:t>, the packet </a:t>
            </a:r>
            <a:r>
              <a:rPr lang="en-GB" sz="2000" dirty="0" smtClean="0"/>
              <a:t>is refused </a:t>
            </a:r>
            <a:r>
              <a:rPr lang="en-GB" sz="2000" dirty="0"/>
              <a:t>with suspected data corruption and a new copy is requested from the </a:t>
            </a:r>
            <a:r>
              <a:rPr lang="en-GB" sz="2000" dirty="0" smtClean="0"/>
              <a:t>sender.</a:t>
            </a:r>
            <a:endParaRPr lang="en-GB" sz="1000" dirty="0"/>
          </a:p>
        </p:txBody>
      </p:sp>
      <p:pic>
        <p:nvPicPr>
          <p:cNvPr id="5122" name="Picture 2" descr="Image result for Cyclic Redundancy Ch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9000"/>
            <a:ext cx="5544616" cy="31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022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Data packets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header (much like the box(</a:t>
            </a:r>
            <a:r>
              <a:rPr lang="en-GB" sz="2000" dirty="0" err="1"/>
              <a:t>es</a:t>
            </a:r>
            <a:r>
              <a:rPr lang="en-GB" sz="2000" dirty="0"/>
              <a:t>) of a consignment you might send or receive through the post) </a:t>
            </a:r>
            <a:r>
              <a:rPr lang="en-GB" sz="2000" dirty="0" smtClean="0"/>
              <a:t>includes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 sender's and the recipient's IP addresses, the protocol being used with this type of packet and </a:t>
            </a:r>
            <a:r>
              <a:rPr lang="en-GB" sz="2000" dirty="0" smtClean="0"/>
              <a:t>the number </a:t>
            </a:r>
            <a:r>
              <a:rPr lang="en-GB" sz="2000" dirty="0"/>
              <a:t>of the packet in the sequence being sent, e.g. packet 1 of 8. They also include the </a:t>
            </a:r>
            <a:r>
              <a:rPr lang="en-GB" sz="2000" b="1" dirty="0"/>
              <a:t>Time </a:t>
            </a:r>
            <a:r>
              <a:rPr lang="en-GB" sz="2000" b="1" dirty="0" smtClean="0"/>
              <a:t>To Live</a:t>
            </a:r>
            <a:r>
              <a:rPr lang="en-GB" sz="2000" b="1" dirty="0"/>
              <a:t> </a:t>
            </a:r>
            <a:r>
              <a:rPr lang="en-GB" sz="2000" dirty="0" smtClean="0"/>
              <a:t>(TTL</a:t>
            </a:r>
            <a:r>
              <a:rPr lang="en-GB" sz="2000" dirty="0"/>
              <a:t>) or </a:t>
            </a:r>
            <a:r>
              <a:rPr lang="en-GB" sz="2000" b="1" dirty="0"/>
              <a:t>hop limit, </a:t>
            </a:r>
            <a:r>
              <a:rPr lang="en-GB" sz="2000" dirty="0"/>
              <a:t>after which point the data packet expires and is discarded</a:t>
            </a:r>
            <a:r>
              <a:rPr lang="en-GB" sz="2000" dirty="0" smtClean="0"/>
              <a:t>.</a:t>
            </a:r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payload of the packet contains the actual data being sent. Upon receipt, the packets </a:t>
            </a:r>
            <a:r>
              <a:rPr lang="en-GB" sz="2000" dirty="0" smtClean="0"/>
              <a:t>are reassembled </a:t>
            </a:r>
            <a:r>
              <a:rPr lang="en-GB" sz="2000" dirty="0"/>
              <a:t>in the correct order and the data is </a:t>
            </a:r>
            <a:r>
              <a:rPr lang="en-GB" sz="2000" dirty="0" smtClean="0"/>
              <a:t>extracted</a:t>
            </a:r>
            <a:r>
              <a:rPr lang="en-GB" sz="2400" dirty="0" smtClean="0"/>
              <a:t>.</a:t>
            </a:r>
            <a:endParaRPr lang="en-GB" sz="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4198" t="44439" r="7577" b="45718"/>
          <a:stretch/>
        </p:blipFill>
        <p:spPr>
          <a:xfrm>
            <a:off x="827584" y="3933056"/>
            <a:ext cx="734480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9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Routing packets across the Internet</a:t>
            </a:r>
            <a:endParaRPr lang="en-GB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96080" y="1641930"/>
            <a:ext cx="8586536" cy="22911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The success of packet switching relies on the ability of packets to be sent from sender to </a:t>
            </a:r>
            <a:r>
              <a:rPr lang="en-GB" sz="2000" dirty="0" smtClean="0"/>
              <a:t>recipient along entirely </a:t>
            </a:r>
            <a:r>
              <a:rPr lang="en-GB" sz="2000" dirty="0"/>
              <a:t>separate routes from each other. At the moment that a packet leaves the sender's </a:t>
            </a:r>
            <a:r>
              <a:rPr lang="en-GB" sz="2000" dirty="0" smtClean="0"/>
              <a:t>computer, the fastest </a:t>
            </a:r>
            <a:r>
              <a:rPr lang="en-GB" sz="2000" dirty="0"/>
              <a:t>or least congested route is taken to the recipient's computer. They can be easily </a:t>
            </a:r>
            <a:r>
              <a:rPr lang="en-GB" sz="2000" dirty="0" smtClean="0"/>
              <a:t>reassembled in the </a:t>
            </a:r>
            <a:r>
              <a:rPr lang="en-GB" sz="2000" dirty="0"/>
              <a:t>correct order at the receiving end and any packets that </a:t>
            </a:r>
            <a:r>
              <a:rPr lang="en-GB" sz="2000" dirty="0" smtClean="0"/>
              <a:t>don't </a:t>
            </a:r>
            <a:r>
              <a:rPr lang="en-GB" sz="2000" dirty="0"/>
              <a:t>make it can be requested again.</a:t>
            </a:r>
            <a:endParaRPr lang="en-GB" sz="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9204" t="50121" r="4823" b="19364"/>
          <a:stretch/>
        </p:blipFill>
        <p:spPr>
          <a:xfrm>
            <a:off x="1763688" y="3573016"/>
            <a:ext cx="6264696" cy="298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77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49559</TotalTime>
  <Words>1129</Words>
  <Application>Microsoft Office PowerPoint</Application>
  <PresentationFormat>On-screen Show (4:3)</PresentationFormat>
  <Paragraphs>45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Tw Cen MT</vt:lpstr>
      <vt:lpstr>Wingdings</vt:lpstr>
      <vt:lpstr>Wingdings 2</vt:lpstr>
      <vt:lpstr>Median</vt:lpstr>
      <vt:lpstr>Packet and Circuit Switching </vt:lpstr>
      <vt:lpstr>Circuit switching</vt:lpstr>
      <vt:lpstr>Circuit switching</vt:lpstr>
      <vt:lpstr>Circuit switching</vt:lpstr>
      <vt:lpstr>Packet switching</vt:lpstr>
      <vt:lpstr>Data packets</vt:lpstr>
      <vt:lpstr>Data packets</vt:lpstr>
      <vt:lpstr>Data packets</vt:lpstr>
      <vt:lpstr>Routing packets across the Internet</vt:lpstr>
      <vt:lpstr>Routers</vt:lpstr>
      <vt:lpstr>Routers</vt:lpstr>
      <vt:lpstr>Gateways</vt:lpstr>
      <vt:lpstr>Gateways</vt:lpstr>
      <vt:lpstr>Media Access Control (MAC) addresses</vt:lpstr>
      <vt:lpstr>Media Access Control (MAC) addresses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641</cp:revision>
  <dcterms:created xsi:type="dcterms:W3CDTF">2014-06-23T10:47:17Z</dcterms:created>
  <dcterms:modified xsi:type="dcterms:W3CDTF">2018-05-24T22:39:37Z</dcterms:modified>
</cp:coreProperties>
</file>