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10/03/2017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domhouse.org/report/freedom-net/freedom-net-2016" TargetMode="External"/><Relationship Id="rId2" Type="http://schemas.openxmlformats.org/officeDocument/2006/relationships/hyperlink" Target="http://www.internetsociety.org/map/global-internet-report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Censorship and the Internet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382" y="1503213"/>
            <a:ext cx="899859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dirty="0" smtClean="0"/>
              <a:t>Study the map on the following page which is </a:t>
            </a:r>
            <a:r>
              <a:rPr lang="en-GB" dirty="0"/>
              <a:t>taking from </a:t>
            </a:r>
            <a:r>
              <a:rPr lang="en-GB" dirty="0">
                <a:hlinkClick r:id="rId2"/>
              </a:rPr>
              <a:t>http://</a:t>
            </a:r>
            <a:r>
              <a:rPr lang="en-GB" dirty="0" smtClean="0">
                <a:hlinkClick r:id="rId2"/>
              </a:rPr>
              <a:t>www.internetsociety.org/map/global-internet-report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This map is an abstraction which shows one way of representing Censorship on the </a:t>
            </a:r>
            <a:r>
              <a:rPr lang="en-GB" dirty="0"/>
              <a:t>i</a:t>
            </a:r>
            <a:r>
              <a:rPr lang="en-GB" dirty="0" smtClean="0"/>
              <a:t>nternet.  It does this by colour coding countries based on the degree to which they limit online content.  If you hover your mouse over a country you will receive more information as seen below.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There are many reasons why a particular country might choose to censor </a:t>
            </a:r>
            <a:r>
              <a:rPr lang="en-GB" smtClean="0"/>
              <a:t>certain </a:t>
            </a:r>
            <a:r>
              <a:rPr lang="en-GB" smtClean="0"/>
              <a:t>internet </a:t>
            </a:r>
            <a:r>
              <a:rPr lang="en-GB" dirty="0" smtClean="0"/>
              <a:t>related materials or sites, and even countries which at first glance on the map appear not to limit content still do to some extent (See the UK above, 2 obstacles to access and 16 violations of users rights).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/>
              <a:t>TASK:</a:t>
            </a:r>
            <a:r>
              <a:rPr lang="en-GB" dirty="0" smtClean="0"/>
              <a:t> Pick a number of different countries and suggest reasons why that country may have the level of censorship shown.  Another </a:t>
            </a:r>
            <a:r>
              <a:rPr lang="en-GB" dirty="0"/>
              <a:t>very useful source with historical context: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hlinkClick r:id="rId3"/>
              </a:rPr>
              <a:t>https</a:t>
            </a:r>
            <a:r>
              <a:rPr lang="en-GB" dirty="0">
                <a:hlinkClick r:id="rId3"/>
              </a:rPr>
              <a:t>://</a:t>
            </a:r>
            <a:r>
              <a:rPr lang="en-GB" dirty="0" smtClean="0">
                <a:hlinkClick r:id="rId3"/>
              </a:rPr>
              <a:t>freedomhouse.org/report/freedom-net/freedom-net-2016</a:t>
            </a:r>
            <a:endParaRPr lang="en-GB" b="1" dirty="0"/>
          </a:p>
          <a:p>
            <a:endParaRPr lang="en-GB" dirty="0"/>
          </a:p>
          <a:p>
            <a:pPr marL="342900" indent="-342900">
              <a:buAutoNum type="arabicPeriod"/>
            </a:pPr>
            <a:endParaRPr lang="en-GB" dirty="0" smtClean="0"/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01875" y="3712584"/>
            <a:ext cx="2104572" cy="19117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01875" y="1709612"/>
            <a:ext cx="2104572" cy="17272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7956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Censorship and the Internet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12177" y="1497027"/>
            <a:ext cx="10269325" cy="47095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3715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>Censorship and the Internet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Ethical, moral and cultural issues</a:t>
            </a:r>
            <a:endParaRPr lang="en-GB" sz="24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351455"/>
              </p:ext>
            </p:extLst>
          </p:nvPr>
        </p:nvGraphicFramePr>
        <p:xfrm>
          <a:off x="519083" y="1575876"/>
          <a:ext cx="11351492" cy="45881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90372"/>
                <a:gridCol w="1413163"/>
                <a:gridCol w="1363287"/>
                <a:gridCol w="6184670"/>
              </a:tblGrid>
              <a:tr h="161484">
                <a:tc>
                  <a:txBody>
                    <a:bodyPr/>
                    <a:lstStyle/>
                    <a:p>
                      <a:r>
                        <a:rPr lang="en-GB" dirty="0" smtClean="0"/>
                        <a:t>Country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No.</a:t>
                      </a:r>
                      <a:r>
                        <a:rPr lang="en-GB" baseline="0" dirty="0" smtClean="0"/>
                        <a:t> obstacles to access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No. violations of users rights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Possible</a:t>
                      </a:r>
                      <a:r>
                        <a:rPr lang="en-GB" baseline="0" dirty="0" smtClean="0"/>
                        <a:t> reasons / justification for this level of censorship</a:t>
                      </a:r>
                      <a:endParaRPr lang="en-GB" dirty="0"/>
                    </a:p>
                  </a:txBody>
                  <a:tcPr/>
                </a:tc>
              </a:tr>
              <a:tr h="918434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918434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918434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</a:tr>
              <a:tr h="918434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6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65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75</cp:revision>
  <dcterms:created xsi:type="dcterms:W3CDTF">2014-10-30T19:23:19Z</dcterms:created>
  <dcterms:modified xsi:type="dcterms:W3CDTF">2017-03-10T09:37:41Z</dcterms:modified>
</cp:coreProperties>
</file>