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322" r:id="rId3"/>
    <p:sldId id="323" r:id="rId4"/>
    <p:sldId id="32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15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3728" autoAdjust="0"/>
  </p:normalViewPr>
  <p:slideViewPr>
    <p:cSldViewPr>
      <p:cViewPr>
        <p:scale>
          <a:sx n="60" d="100"/>
          <a:sy n="60" d="100"/>
        </p:scale>
        <p:origin x="922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AACB-4497-4975-84C7-26D592B71736}" type="datetimeFigureOut">
              <a:rPr lang="en-GB" smtClean="0"/>
              <a:pPr/>
              <a:t>25/07/2017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7D95-82D2-4295-A5C8-CFAEB402EFA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79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25/07/2017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25/07/2017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2B4108C-6F15-4D6F-950B-F60B0A652D9F}" type="datetimeFigureOut">
              <a:rPr lang="en-GB" smtClean="0"/>
              <a:pPr/>
              <a:t>25/07/2017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25/07/2017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25/07/2017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25/07/2017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25/07/2017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25/07/2017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25/07/2017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25/07/2017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B4108C-6F15-4D6F-950B-F60B0A652D9F}" type="datetimeFigureOut">
              <a:rPr lang="en-GB" smtClean="0"/>
              <a:pPr/>
              <a:t>25/07/2017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25/07/2017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7704" y="4038600"/>
            <a:ext cx="6931496" cy="1828800"/>
          </a:xfrm>
        </p:spPr>
        <p:txBody>
          <a:bodyPr>
            <a:normAutofit/>
          </a:bodyPr>
          <a:lstStyle/>
          <a:p>
            <a:r>
              <a:rPr lang="en-GB" sz="4800" b="1" cap="none" dirty="0"/>
              <a:t>Linkers and Loaders </a:t>
            </a:r>
            <a:endParaRPr lang="en-GB" sz="4800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dirty="0"/>
              <a:t>A Level Computer Science – Unit 1 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C1AF7-7E4F-4D8B-B2DA-7E81A4FB1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Linkers and Loaders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F7F2E-37CB-4D7D-8B9A-111F2C6B166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37112"/>
          </a:xfrm>
        </p:spPr>
        <p:txBody>
          <a:bodyPr>
            <a:normAutofit/>
          </a:bodyPr>
          <a:lstStyle/>
          <a:p>
            <a:r>
              <a:rPr lang="en-GB" sz="2400" dirty="0"/>
              <a:t>Once a program has been compiled, any separately compiled subroutines must be linked into the object code. These may be input or output routines, routines such as a random number generator or timer routine which are supplied with the language, or routines written by the programmer and held. On disk in a library of subroutines. It is the job of the</a:t>
            </a:r>
            <a:r>
              <a:rPr lang="en-GB" sz="2400" b="1" dirty="0"/>
              <a:t> linker </a:t>
            </a:r>
            <a:r>
              <a:rPr lang="en-GB" sz="2400" dirty="0"/>
              <a:t>to put the appropriate machine addresses in all the external </a:t>
            </a:r>
            <a:r>
              <a:rPr lang="en-GB" sz="2400" i="1" dirty="0"/>
              <a:t>call</a:t>
            </a:r>
            <a:r>
              <a:rPr lang="en-GB" sz="2400" dirty="0"/>
              <a:t> and </a:t>
            </a:r>
            <a:r>
              <a:rPr lang="en-GB" sz="2400" i="1" dirty="0"/>
              <a:t>return</a:t>
            </a:r>
            <a:r>
              <a:rPr lang="en-GB" sz="2400" dirty="0"/>
              <a:t> instructions, so that the modules are linked together correctly.</a:t>
            </a:r>
          </a:p>
          <a:p>
            <a:r>
              <a:rPr lang="en-GB" sz="2400" dirty="0"/>
              <a:t>A relocating loader can load the object code anywhere in memory, provided the programmer has used no absolute addresses and the object code is in relocatable format.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39011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C1AF7-7E4F-4D8B-B2DA-7E81A4FB1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Use of Libraries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F7F2E-37CB-4D7D-8B9A-111F2C6B166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86536" cy="2404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Library programs are ready-compiled programs which can be run when needed, and which are grouped together in software libraries. In Windows these often have a .</a:t>
            </a:r>
            <a:r>
              <a:rPr lang="en-GB" sz="2400" dirty="0" err="1"/>
              <a:t>dll</a:t>
            </a:r>
            <a:r>
              <a:rPr lang="en-GB" sz="2400" dirty="0"/>
              <a:t> extension. Most compiled languages have their own libraries of pre-written functions which can be invoked in a defined manner from within the user's program.</a:t>
            </a:r>
            <a:endParaRPr lang="en-GB" sz="1400" dirty="0"/>
          </a:p>
        </p:txBody>
      </p:sp>
      <p:pic>
        <p:nvPicPr>
          <p:cNvPr id="1026" name="Picture 2" descr="Image result for library">
            <a:extLst>
              <a:ext uri="{FF2B5EF4-FFF2-40B4-BE49-F238E27FC236}">
                <a16:creationId xmlns:a16="http://schemas.microsoft.com/office/drawing/2014/main" id="{7971F445-287D-4342-996C-5DE85F7D2D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56" b="7502"/>
          <a:stretch/>
        </p:blipFill>
        <p:spPr bwMode="auto">
          <a:xfrm>
            <a:off x="2158318" y="3573016"/>
            <a:ext cx="4628923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9171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C1AF7-7E4F-4D8B-B2DA-7E81A4FB1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Advantages of library routines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F7F2E-37CB-4D7D-8B9A-111F2C6B166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37010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/>
              <a:t>Most programming languages have extensive libraries of built -in functions such as </a:t>
            </a:r>
            <a:r>
              <a:rPr lang="en-GB" sz="1800" dirty="0" err="1"/>
              <a:t>chr</a:t>
            </a:r>
            <a:r>
              <a:rPr lang="en-GB" sz="1800" dirty="0"/>
              <a:t>(), ascii(), sqrt() etc. They also have libraries of modules that provide solutions to common problems In everyday programming, such as mathematical functions, generating random numbers in a specified range, providing a graphical user interface.</a:t>
            </a:r>
          </a:p>
          <a:p>
            <a:pPr marL="0" indent="0">
              <a:buNone/>
            </a:pPr>
            <a:r>
              <a:rPr lang="en-GB" sz="1800" dirty="0"/>
              <a:t>These libraries can be imported into a user's program and have many advantages including:</a:t>
            </a:r>
          </a:p>
          <a:p>
            <a:r>
              <a:rPr lang="en-GB" sz="1800" dirty="0"/>
              <a:t>they are tested and error-free</a:t>
            </a:r>
          </a:p>
          <a:p>
            <a:r>
              <a:rPr lang="en-GB" sz="1800" dirty="0"/>
              <a:t>they save the programmer time in "re-inventing the wheel" to write code themselves to perform common tasks</a:t>
            </a:r>
            <a:endParaRPr lang="en-GB" sz="800" dirty="0"/>
          </a:p>
        </p:txBody>
      </p:sp>
      <p:pic>
        <p:nvPicPr>
          <p:cNvPr id="2050" name="Picture 2" descr="https://i.warosu.org/data/g/img/0488/87/1436292162053.gif">
            <a:extLst>
              <a:ext uri="{FF2B5EF4-FFF2-40B4-BE49-F238E27FC236}">
                <a16:creationId xmlns:a16="http://schemas.microsoft.com/office/drawing/2014/main" id="{F9B138C4-28D0-4720-B274-7842771DAC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4348" y="4124870"/>
            <a:ext cx="3810000" cy="235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26088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18662</TotalTime>
  <Words>291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Tw Cen MT</vt:lpstr>
      <vt:lpstr>Wingdings</vt:lpstr>
      <vt:lpstr>Wingdings 2</vt:lpstr>
      <vt:lpstr>Median</vt:lpstr>
      <vt:lpstr>Linkers and Loaders </vt:lpstr>
      <vt:lpstr>Linkers and Loaders</vt:lpstr>
      <vt:lpstr>Use of Libraries </vt:lpstr>
      <vt:lpstr>Advantages of library routines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Miss Newport</dc:creator>
  <cp:lastModifiedBy>Mrs R Lofthouse</cp:lastModifiedBy>
  <cp:revision>496</cp:revision>
  <dcterms:created xsi:type="dcterms:W3CDTF">2014-06-23T10:47:17Z</dcterms:created>
  <dcterms:modified xsi:type="dcterms:W3CDTF">2017-07-24T23:30:03Z</dcterms:modified>
</cp:coreProperties>
</file>