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328" r:id="rId3"/>
    <p:sldId id="329" r:id="rId4"/>
    <p:sldId id="330" r:id="rId5"/>
    <p:sldId id="331" r:id="rId6"/>
    <p:sldId id="33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56" autoAdjust="0"/>
    <p:restoredTop sz="81387" autoAdjust="0"/>
  </p:normalViewPr>
  <p:slideViewPr>
    <p:cSldViewPr>
      <p:cViewPr varScale="1">
        <p:scale>
          <a:sx n="70" d="100"/>
          <a:sy n="70" d="100"/>
        </p:scale>
        <p:origin x="1122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56AACB-4497-4975-84C7-26D592B71736}" type="datetimeFigureOut">
              <a:rPr lang="en-GB" smtClean="0"/>
              <a:pPr/>
              <a:t>23/03/2019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017D95-82D2-4295-A5C8-CFAEB402EFA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479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017D95-82D2-4295-A5C8-CFAEB402EFA0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922818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017D95-82D2-4295-A5C8-CFAEB402EFA0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91143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017D95-82D2-4295-A5C8-CFAEB402EFA0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531523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017D95-82D2-4295-A5C8-CFAEB402EFA0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450237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017D95-82D2-4295-A5C8-CFAEB402EFA0}" type="slidenum">
              <a:rPr lang="en-GB" smtClean="0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388743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B2B4108C-6F15-4D6F-950B-F60B0A652D9F}" type="datetimeFigureOut">
              <a:rPr lang="en-GB" smtClean="0"/>
              <a:pPr/>
              <a:t>23/03/2019</a:t>
            </a:fld>
            <a:endParaRPr lang="en-GB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108C-6F15-4D6F-950B-F60B0A652D9F}" type="datetimeFigureOut">
              <a:rPr lang="en-GB" smtClean="0"/>
              <a:pPr/>
              <a:t>23/03/2019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65B87-FEA5-4085-AE27-A12CC796C480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B2B4108C-6F15-4D6F-950B-F60B0A652D9F}" type="datetimeFigureOut">
              <a:rPr lang="en-GB" smtClean="0"/>
              <a:pPr/>
              <a:t>23/03/2019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8FF65B87-FEA5-4085-AE27-A12CC796C480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108C-6F15-4D6F-950B-F60B0A652D9F}" type="datetimeFigureOut">
              <a:rPr lang="en-GB" smtClean="0"/>
              <a:pPr/>
              <a:t>23/03/2019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108C-6F15-4D6F-950B-F60B0A652D9F}" type="datetimeFigureOut">
              <a:rPr lang="en-GB" smtClean="0"/>
              <a:pPr/>
              <a:t>23/03/2019</a:t>
            </a:fld>
            <a:endParaRPr lang="en-GB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2B4108C-6F15-4D6F-950B-F60B0A652D9F}" type="datetimeFigureOut">
              <a:rPr lang="en-GB" smtClean="0"/>
              <a:pPr/>
              <a:t>23/03/2019</a:t>
            </a:fld>
            <a:endParaRPr lang="en-GB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FF65B87-FEA5-4085-AE27-A12CC796C48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2B4108C-6F15-4D6F-950B-F60B0A652D9F}" type="datetimeFigureOut">
              <a:rPr lang="en-GB" smtClean="0"/>
              <a:pPr/>
              <a:t>23/03/2019</a:t>
            </a:fld>
            <a:endParaRPr lang="en-GB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FF65B87-FEA5-4085-AE27-A12CC796C48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GB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108C-6F15-4D6F-950B-F60B0A652D9F}" type="datetimeFigureOut">
              <a:rPr lang="en-GB" smtClean="0"/>
              <a:pPr/>
              <a:t>23/03/2019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108C-6F15-4D6F-950B-F60B0A652D9F}" type="datetimeFigureOut">
              <a:rPr lang="en-GB" smtClean="0"/>
              <a:pPr/>
              <a:t>23/03/2019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108C-6F15-4D6F-950B-F60B0A652D9F}" type="datetimeFigureOut">
              <a:rPr lang="en-GB" smtClean="0"/>
              <a:pPr/>
              <a:t>23/03/2019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B2B4108C-6F15-4D6F-950B-F60B0A652D9F}" type="datetimeFigureOut">
              <a:rPr lang="en-GB" smtClean="0"/>
              <a:pPr/>
              <a:t>23/03/2019</a:t>
            </a:fld>
            <a:endParaRPr lang="en-GB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2B4108C-6F15-4D6F-950B-F60B0A652D9F}" type="datetimeFigureOut">
              <a:rPr lang="en-GB" smtClean="0"/>
              <a:pPr/>
              <a:t>23/03/2019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b="1" dirty="0"/>
              <a:t>The Copyright Designs and Patents Act 1988</a:t>
            </a:r>
            <a:endParaRPr lang="en-GB" cap="non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sz="2800" dirty="0" smtClean="0"/>
              <a:t>Legal, Moral, Cultural and Ethical Issues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395536" y="228600"/>
            <a:ext cx="8568952" cy="990600"/>
          </a:xfrm>
        </p:spPr>
        <p:txBody>
          <a:bodyPr>
            <a:normAutofit fontScale="90000"/>
          </a:bodyPr>
          <a:lstStyle/>
          <a:p>
            <a:r>
              <a:rPr lang="en-GB" b="1" dirty="0"/>
              <a:t>The Copyright Designs and Patents Act 1988</a:t>
            </a:r>
            <a:endParaRPr lang="en-GB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712968" cy="449309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1800" dirty="0"/>
              <a:t>This Act is designed to protect the creators of books, music, </a:t>
            </a:r>
            <a:r>
              <a:rPr lang="en-GB" sz="1800" i="1" dirty="0"/>
              <a:t>video </a:t>
            </a:r>
            <a:r>
              <a:rPr lang="en-GB" sz="1800" dirty="0"/>
              <a:t>and software from having their </a:t>
            </a:r>
            <a:r>
              <a:rPr lang="en-GB" sz="1800" dirty="0" smtClean="0"/>
              <a:t>work illegally </a:t>
            </a:r>
            <a:r>
              <a:rPr lang="en-GB" sz="1800" dirty="0"/>
              <a:t>copied.</a:t>
            </a:r>
          </a:p>
          <a:p>
            <a:pPr marL="0" indent="0">
              <a:buNone/>
            </a:pPr>
            <a:r>
              <a:rPr lang="en-GB" sz="1800" dirty="0"/>
              <a:t>The Act makes it illegal to use, copy or distribute commercially available </a:t>
            </a:r>
            <a:r>
              <a:rPr lang="en-GB" sz="1800" dirty="0" smtClean="0"/>
              <a:t>software without </a:t>
            </a:r>
            <a:r>
              <a:rPr lang="en-GB" sz="1800" dirty="0"/>
              <a:t>buying the appropriate licence. When a computer system is designed </a:t>
            </a:r>
            <a:r>
              <a:rPr lang="en-GB" sz="1800" dirty="0" smtClean="0"/>
              <a:t>and implemented</a:t>
            </a:r>
            <a:r>
              <a:rPr lang="en-GB" sz="1800" dirty="0"/>
              <a:t>, licensing must be considered in terms of which software should </a:t>
            </a:r>
            <a:r>
              <a:rPr lang="en-GB" sz="1800" dirty="0" smtClean="0"/>
              <a:t>be used</a:t>
            </a:r>
            <a:r>
              <a:rPr lang="en-GB" sz="1800" dirty="0"/>
              <a:t>. If you use commercial software called for example </a:t>
            </a:r>
            <a:r>
              <a:rPr lang="en-GB" sz="1800" dirty="0" err="1"/>
              <a:t>TestSoft</a:t>
            </a:r>
            <a:r>
              <a:rPr lang="en-GB" sz="1800" dirty="0"/>
              <a:t> to create a </a:t>
            </a:r>
            <a:r>
              <a:rPr lang="en-GB" sz="1800" dirty="0" smtClean="0"/>
              <a:t>series of </a:t>
            </a:r>
            <a:r>
              <a:rPr lang="en-GB" sz="1800" dirty="0"/>
              <a:t>multiple choice tests called </a:t>
            </a:r>
            <a:r>
              <a:rPr lang="en-GB" sz="1800" dirty="0" err="1"/>
              <a:t>ReviseHistory</a:t>
            </a:r>
            <a:r>
              <a:rPr lang="en-GB" sz="1800" dirty="0"/>
              <a:t>, it may not be permissible to sell </a:t>
            </a:r>
            <a:r>
              <a:rPr lang="en-GB" sz="1800" dirty="0" smtClean="0"/>
              <a:t>your finished </a:t>
            </a:r>
            <a:r>
              <a:rPr lang="en-GB" sz="1800" dirty="0"/>
              <a:t>product without paying </a:t>
            </a:r>
            <a:r>
              <a:rPr lang="en-GB" sz="1800" dirty="0" err="1"/>
              <a:t>TestSoft</a:t>
            </a:r>
            <a:r>
              <a:rPr lang="en-GB" sz="1800" dirty="0"/>
              <a:t> a fee for </a:t>
            </a:r>
            <a:r>
              <a:rPr lang="en-GB" sz="1800" i="1" dirty="0"/>
              <a:t>every </a:t>
            </a:r>
            <a:r>
              <a:rPr lang="en-GB" sz="1800" dirty="0"/>
              <a:t>copy you sell.</a:t>
            </a:r>
          </a:p>
          <a:p>
            <a:pPr marL="0" indent="0">
              <a:buNone/>
            </a:pPr>
            <a:r>
              <a:rPr lang="en-GB" sz="1800" dirty="0" smtClean="0"/>
              <a:t>Similarly</a:t>
            </a:r>
            <a:r>
              <a:rPr lang="en-GB" sz="1800" dirty="0"/>
              <a:t>, if your school buys a copy of </a:t>
            </a:r>
            <a:r>
              <a:rPr lang="en-GB" sz="1800" dirty="0" err="1"/>
              <a:t>ReviseHistory</a:t>
            </a:r>
            <a:r>
              <a:rPr lang="en-GB" sz="1800" dirty="0"/>
              <a:t>, they may not be permitted to install it on more </a:t>
            </a:r>
            <a:r>
              <a:rPr lang="en-GB" sz="1800" dirty="0" smtClean="0"/>
              <a:t>than one </a:t>
            </a:r>
            <a:r>
              <a:rPr lang="en-GB" sz="1800" dirty="0"/>
              <a:t>computer without buying a multi-user licence for a certain number of users.</a:t>
            </a:r>
            <a:endParaRPr lang="en-GB" sz="100" dirty="0"/>
          </a:p>
          <a:p>
            <a:pPr marL="0" indent="0">
              <a:buNone/>
            </a:pPr>
            <a:endParaRPr lang="en-GB" sz="100" dirty="0" smtClean="0"/>
          </a:p>
          <a:p>
            <a:pPr marL="0" indent="0">
              <a:buNone/>
            </a:pPr>
            <a:endParaRPr lang="en-GB" sz="100" dirty="0"/>
          </a:p>
          <a:p>
            <a:pPr marL="0" indent="0">
              <a:buNone/>
            </a:pPr>
            <a:endParaRPr lang="en-GB" sz="100" dirty="0" smtClean="0"/>
          </a:p>
          <a:p>
            <a:pPr marL="0" indent="0">
              <a:buNone/>
            </a:pPr>
            <a:endParaRPr lang="en-GB" sz="100" dirty="0"/>
          </a:p>
          <a:p>
            <a:pPr marL="0" indent="0">
              <a:buNone/>
            </a:pPr>
            <a:endParaRPr lang="en-GB" sz="100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9832" y="4769321"/>
            <a:ext cx="2686050" cy="1704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92904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395536" y="228600"/>
            <a:ext cx="8568952" cy="990600"/>
          </a:xfrm>
        </p:spPr>
        <p:txBody>
          <a:bodyPr>
            <a:normAutofit/>
          </a:bodyPr>
          <a:lstStyle/>
          <a:p>
            <a:r>
              <a:rPr lang="en-GB" b="1" dirty="0"/>
              <a:t>Computing related legislation</a:t>
            </a:r>
            <a:endParaRPr lang="en-GB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712968" cy="118072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000" dirty="0"/>
              <a:t>If you buy a music CD or pay to download a piece of music, software or a </a:t>
            </a:r>
            <a:r>
              <a:rPr lang="en-GB" sz="2000" i="1" dirty="0"/>
              <a:t>video, </a:t>
            </a:r>
            <a:r>
              <a:rPr lang="en-GB" sz="2000" dirty="0"/>
              <a:t>it is illegal to</a:t>
            </a:r>
          </a:p>
          <a:p>
            <a:pPr marL="0" indent="0">
              <a:buNone/>
            </a:pPr>
            <a:r>
              <a:rPr lang="en-GB" sz="2000" dirty="0"/>
              <a:t>• pass a copy to a friend</a:t>
            </a:r>
          </a:p>
          <a:p>
            <a:pPr marL="0" indent="0">
              <a:buNone/>
            </a:pPr>
            <a:r>
              <a:rPr lang="en-GB" sz="2000" dirty="0"/>
              <a:t>• make a copy and then sell it</a:t>
            </a:r>
          </a:p>
          <a:p>
            <a:pPr marL="0" indent="0">
              <a:buNone/>
            </a:pPr>
            <a:r>
              <a:rPr lang="en-GB" sz="2000" dirty="0"/>
              <a:t>• use the software on a network, unless the licence allows it</a:t>
            </a:r>
          </a:p>
          <a:p>
            <a:pPr marL="0" indent="0">
              <a:buNone/>
            </a:pPr>
            <a:r>
              <a:rPr lang="en-GB" sz="2000" dirty="0"/>
              <a:t>The software industry can take some steps to prevent illegal copying of software:</a:t>
            </a:r>
          </a:p>
          <a:p>
            <a:pPr marL="0" indent="0">
              <a:buNone/>
            </a:pPr>
            <a:r>
              <a:rPr lang="en-GB" sz="2000" dirty="0"/>
              <a:t>• The user must enter a unique key before the software is installed</a:t>
            </a:r>
          </a:p>
          <a:p>
            <a:pPr marL="0" indent="0">
              <a:buNone/>
            </a:pPr>
            <a:r>
              <a:rPr lang="en-GB" sz="2000" dirty="0"/>
              <a:t>• Some software will only run if the CD is present in the drive</a:t>
            </a:r>
          </a:p>
          <a:p>
            <a:pPr marL="0" indent="0">
              <a:buNone/>
            </a:pPr>
            <a:r>
              <a:rPr lang="en-GB" sz="2000" dirty="0"/>
              <a:t>• Some applications will only run if a special piece of hardware called a 'dongle' is plugged into a </a:t>
            </a:r>
            <a:r>
              <a:rPr lang="en-GB" sz="2000" dirty="0" smtClean="0"/>
              <a:t>USB port </a:t>
            </a:r>
            <a:r>
              <a:rPr lang="en-GB" sz="2000" dirty="0"/>
              <a:t>on the computer</a:t>
            </a:r>
          </a:p>
          <a:p>
            <a:pPr marL="0" indent="0">
              <a:buNone/>
            </a:pPr>
            <a:r>
              <a:rPr lang="en-GB" sz="2000" dirty="0"/>
              <a:t>However, although a piece of software such as an applications package, game or operating system </a:t>
            </a:r>
            <a:r>
              <a:rPr lang="en-GB" sz="2000" dirty="0" smtClean="0"/>
              <a:t>is protected</a:t>
            </a:r>
            <a:r>
              <a:rPr lang="en-GB" sz="2000" dirty="0"/>
              <a:t>, </a:t>
            </a:r>
            <a:r>
              <a:rPr lang="en-GB" sz="2000" b="1" dirty="0"/>
              <a:t>algorithms </a:t>
            </a:r>
            <a:r>
              <a:rPr lang="en-GB" sz="2000" dirty="0"/>
              <a:t>are not eligible for protection. If you come up with a much better sorting </a:t>
            </a:r>
            <a:r>
              <a:rPr lang="en-GB" sz="2000" dirty="0" smtClean="0"/>
              <a:t>algorithm than anyone else, for example, you cannot stop others from </a:t>
            </a:r>
            <a:r>
              <a:rPr lang="en-GB" sz="2000" smtClean="0"/>
              <a:t>using it.</a:t>
            </a:r>
            <a:endParaRPr lang="en-GB" sz="100" dirty="0" smtClean="0"/>
          </a:p>
          <a:p>
            <a:pPr marL="0" indent="0">
              <a:buNone/>
            </a:pPr>
            <a:endParaRPr lang="en-GB" sz="100" dirty="0"/>
          </a:p>
          <a:p>
            <a:pPr marL="0" indent="0">
              <a:buNone/>
            </a:pPr>
            <a:endParaRPr lang="en-GB" sz="100" dirty="0" smtClean="0"/>
          </a:p>
          <a:p>
            <a:pPr marL="0" indent="0">
              <a:buNone/>
            </a:pPr>
            <a:endParaRPr lang="en-GB" sz="100" dirty="0"/>
          </a:p>
          <a:p>
            <a:pPr marL="0" indent="0">
              <a:buNone/>
            </a:pPr>
            <a:endParaRPr lang="en-GB" sz="100" dirty="0" smtClean="0"/>
          </a:p>
        </p:txBody>
      </p:sp>
    </p:spTree>
    <p:extLst>
      <p:ext uri="{BB962C8B-B14F-4D97-AF65-F5344CB8AC3E}">
        <p14:creationId xmlns:p14="http://schemas.microsoft.com/office/powerpoint/2010/main" val="71817985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395536" y="228600"/>
            <a:ext cx="8568952" cy="990600"/>
          </a:xfrm>
        </p:spPr>
        <p:txBody>
          <a:bodyPr>
            <a:normAutofit/>
          </a:bodyPr>
          <a:lstStyle/>
          <a:p>
            <a:r>
              <a:rPr lang="en-GB" b="1" dirty="0"/>
              <a:t>The Data Protection Act 1998</a:t>
            </a:r>
            <a:endParaRPr lang="en-GB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712968" cy="118072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dirty="0"/>
              <a:t>The Data Protection Act says that anyone who stores personal details must keep them secure.</a:t>
            </a:r>
          </a:p>
          <a:p>
            <a:pPr marL="0" indent="0">
              <a:buNone/>
            </a:pPr>
            <a:r>
              <a:rPr lang="en-GB" dirty="0" smtClean="0"/>
              <a:t>Companies with computer systems that store any personal data must have</a:t>
            </a:r>
            <a:r>
              <a:rPr lang="en-GB" i="1" dirty="0" smtClean="0"/>
              <a:t> </a:t>
            </a:r>
            <a:r>
              <a:rPr lang="en-GB" dirty="0" smtClean="0"/>
              <a:t>processes and security mechanisms designed into the system to meet this requirement.</a:t>
            </a:r>
            <a:endParaRPr lang="en-GB" sz="100" dirty="0" smtClean="0"/>
          </a:p>
          <a:p>
            <a:pPr marL="0" indent="0">
              <a:buNone/>
            </a:pPr>
            <a:endParaRPr lang="en-GB" sz="100" dirty="0" smtClean="0"/>
          </a:p>
          <a:p>
            <a:pPr marL="0" indent="0">
              <a:buNone/>
            </a:pPr>
            <a:endParaRPr lang="en-GB" sz="100" dirty="0" smtClean="0"/>
          </a:p>
          <a:p>
            <a:pPr marL="0" indent="0">
              <a:buNone/>
            </a:pPr>
            <a:endParaRPr lang="en-GB" sz="100" dirty="0"/>
          </a:p>
          <a:p>
            <a:pPr marL="0" indent="0">
              <a:buNone/>
            </a:pPr>
            <a:endParaRPr lang="en-GB" sz="100" dirty="0" smtClean="0"/>
          </a:p>
        </p:txBody>
      </p:sp>
    </p:spTree>
    <p:extLst>
      <p:ext uri="{BB962C8B-B14F-4D97-AF65-F5344CB8AC3E}">
        <p14:creationId xmlns:p14="http://schemas.microsoft.com/office/powerpoint/2010/main" val="194094502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395536" y="228600"/>
            <a:ext cx="8568952" cy="990600"/>
          </a:xfrm>
        </p:spPr>
        <p:txBody>
          <a:bodyPr>
            <a:normAutofit/>
          </a:bodyPr>
          <a:lstStyle/>
          <a:p>
            <a:r>
              <a:rPr lang="en-GB" b="1" dirty="0"/>
              <a:t>The Data Protection Act 1998</a:t>
            </a:r>
            <a:endParaRPr lang="en-GB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712968" cy="118072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000" dirty="0" smtClean="0"/>
              <a:t>The </a:t>
            </a:r>
            <a:r>
              <a:rPr lang="en-GB" sz="2000" dirty="0"/>
              <a:t>act includes a number of principles:</a:t>
            </a:r>
          </a:p>
          <a:p>
            <a:r>
              <a:rPr lang="en-GB" sz="2000" dirty="0" smtClean="0"/>
              <a:t>data </a:t>
            </a:r>
            <a:r>
              <a:rPr lang="en-GB" sz="2000" dirty="0"/>
              <a:t>must be processed fairly and lawfully</a:t>
            </a:r>
          </a:p>
          <a:p>
            <a:r>
              <a:rPr lang="en-GB" sz="2000" dirty="0" smtClean="0"/>
              <a:t>data </a:t>
            </a:r>
            <a:r>
              <a:rPr lang="en-GB" sz="2000" dirty="0"/>
              <a:t>must be adequate, relevant and not </a:t>
            </a:r>
            <a:r>
              <a:rPr lang="en-GB" sz="2000" i="1" dirty="0"/>
              <a:t>excessive</a:t>
            </a:r>
          </a:p>
          <a:p>
            <a:r>
              <a:rPr lang="en-GB" sz="2000" dirty="0" smtClean="0"/>
              <a:t>data </a:t>
            </a:r>
            <a:r>
              <a:rPr lang="en-GB" sz="2000" dirty="0"/>
              <a:t>must be accurate and up to date</a:t>
            </a:r>
          </a:p>
          <a:p>
            <a:r>
              <a:rPr lang="en-GB" sz="2000" dirty="0" smtClean="0"/>
              <a:t>data </a:t>
            </a:r>
            <a:r>
              <a:rPr lang="en-GB" sz="2000" dirty="0"/>
              <a:t>must not be retained for longer than necessary</a:t>
            </a:r>
          </a:p>
          <a:p>
            <a:r>
              <a:rPr lang="en-GB" sz="2000" dirty="0" smtClean="0"/>
              <a:t>data </a:t>
            </a:r>
            <a:r>
              <a:rPr lang="en-GB" sz="2000" dirty="0"/>
              <a:t>can only be used for the purpose for which it was collected</a:t>
            </a:r>
          </a:p>
          <a:p>
            <a:r>
              <a:rPr lang="en-GB" sz="2000" dirty="0" smtClean="0"/>
              <a:t>data </a:t>
            </a:r>
            <a:r>
              <a:rPr lang="en-GB" sz="2000" dirty="0"/>
              <a:t>must be kept secure</a:t>
            </a:r>
          </a:p>
          <a:p>
            <a:r>
              <a:rPr lang="en-GB" sz="2000" dirty="0" smtClean="0"/>
              <a:t>data </a:t>
            </a:r>
            <a:r>
              <a:rPr lang="en-GB" sz="2000" dirty="0"/>
              <a:t>must be handled in accordance with people's rights</a:t>
            </a:r>
          </a:p>
          <a:p>
            <a:r>
              <a:rPr lang="en-GB" sz="2000" dirty="0" smtClean="0"/>
              <a:t>data </a:t>
            </a:r>
            <a:r>
              <a:rPr lang="en-GB" sz="2000" dirty="0"/>
              <a:t>must not be transferred outside the EU without adequate protection</a:t>
            </a:r>
          </a:p>
          <a:p>
            <a:pPr marL="0" indent="0">
              <a:buNone/>
            </a:pPr>
            <a:r>
              <a:rPr lang="en-GB" sz="2000" dirty="0"/>
              <a:t>All data users must register with the Data Commissioner.</a:t>
            </a:r>
            <a:endParaRPr lang="en-GB" sz="100" dirty="0" smtClean="0"/>
          </a:p>
          <a:p>
            <a:pPr marL="0" indent="0">
              <a:buNone/>
            </a:pPr>
            <a:endParaRPr lang="en-GB" sz="100" dirty="0" smtClean="0"/>
          </a:p>
          <a:p>
            <a:pPr marL="0" indent="0">
              <a:buNone/>
            </a:pPr>
            <a:endParaRPr lang="en-GB" sz="100" dirty="0"/>
          </a:p>
          <a:p>
            <a:pPr marL="0" indent="0">
              <a:buNone/>
            </a:pPr>
            <a:endParaRPr lang="en-GB" sz="100" dirty="0" smtClean="0"/>
          </a:p>
        </p:txBody>
      </p:sp>
    </p:spTree>
    <p:extLst>
      <p:ext uri="{BB962C8B-B14F-4D97-AF65-F5344CB8AC3E}">
        <p14:creationId xmlns:p14="http://schemas.microsoft.com/office/powerpoint/2010/main" val="393515426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395536" y="228600"/>
            <a:ext cx="8568952" cy="990600"/>
          </a:xfrm>
        </p:spPr>
        <p:txBody>
          <a:bodyPr>
            <a:normAutofit/>
          </a:bodyPr>
          <a:lstStyle/>
          <a:p>
            <a:r>
              <a:rPr lang="en-GB" b="1" dirty="0" smtClean="0"/>
              <a:t>Challenge</a:t>
            </a:r>
            <a:endParaRPr lang="en-GB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712968" cy="1180728"/>
          </a:xfrm>
        </p:spPr>
        <p:txBody>
          <a:bodyPr>
            <a:noAutofit/>
          </a:bodyPr>
          <a:lstStyle/>
          <a:p>
            <a:r>
              <a:rPr lang="en-GB" dirty="0"/>
              <a:t>How concerned are you about misuse of your personal data? Are you aware of how </a:t>
            </a:r>
            <a:r>
              <a:rPr lang="en-GB" dirty="0" smtClean="0"/>
              <a:t>your social </a:t>
            </a:r>
            <a:r>
              <a:rPr lang="en-GB" dirty="0"/>
              <a:t>profile may be used by future employers?</a:t>
            </a:r>
            <a:endParaRPr lang="en-GB" sz="100" dirty="0" smtClean="0"/>
          </a:p>
          <a:p>
            <a:pPr marL="0" indent="0">
              <a:buNone/>
            </a:pPr>
            <a:endParaRPr lang="en-GB" sz="100" dirty="0"/>
          </a:p>
          <a:p>
            <a:pPr marL="0" indent="0">
              <a:buNone/>
            </a:pPr>
            <a:endParaRPr lang="en-GB" sz="100" dirty="0" smtClean="0"/>
          </a:p>
        </p:txBody>
      </p:sp>
    </p:spTree>
    <p:extLst>
      <p:ext uri="{BB962C8B-B14F-4D97-AF65-F5344CB8AC3E}">
        <p14:creationId xmlns:p14="http://schemas.microsoft.com/office/powerpoint/2010/main" val="313616031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70260</TotalTime>
  <Words>508</Words>
  <Application>Microsoft Office PowerPoint</Application>
  <PresentationFormat>On-screen Show (4:3)</PresentationFormat>
  <Paragraphs>45</Paragraphs>
  <Slides>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Tw Cen MT</vt:lpstr>
      <vt:lpstr>Wingdings</vt:lpstr>
      <vt:lpstr>Wingdings 2</vt:lpstr>
      <vt:lpstr>Median</vt:lpstr>
      <vt:lpstr>The Copyright Designs and Patents Act 1988</vt:lpstr>
      <vt:lpstr>The Copyright Designs and Patents Act 1988</vt:lpstr>
      <vt:lpstr>Computing related legislation</vt:lpstr>
      <vt:lpstr>The Data Protection Act 1998</vt:lpstr>
      <vt:lpstr>The Data Protection Act 1998</vt:lpstr>
      <vt:lpstr>Challenge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Miss Newport</dc:creator>
  <cp:lastModifiedBy>R Lofthouse</cp:lastModifiedBy>
  <cp:revision>512</cp:revision>
  <dcterms:created xsi:type="dcterms:W3CDTF">2014-06-23T10:47:17Z</dcterms:created>
  <dcterms:modified xsi:type="dcterms:W3CDTF">2019-03-23T11:39:59Z</dcterms:modified>
</cp:coreProperties>
</file>