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2984" y="2313219"/>
            <a:ext cx="4127642" cy="6323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899939"/>
              </p:ext>
            </p:extLst>
          </p:nvPr>
        </p:nvGraphicFramePr>
        <p:xfrm>
          <a:off x="677818" y="2415752"/>
          <a:ext cx="3932075" cy="422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725"/>
                <a:gridCol w="561725"/>
                <a:gridCol w="561725"/>
                <a:gridCol w="561725"/>
                <a:gridCol w="561725"/>
                <a:gridCol w="561725"/>
                <a:gridCol w="561725"/>
              </a:tblGrid>
              <a:tr h="422031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0001010101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0010001100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0010001001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0111110011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0101010101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1110000100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0011000100</a:t>
                      </a:r>
                      <a:endParaRPr lang="en-GB" sz="1100" dirty="0"/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675985"/>
              </p:ext>
            </p:extLst>
          </p:nvPr>
        </p:nvGraphicFramePr>
        <p:xfrm>
          <a:off x="636569" y="3133853"/>
          <a:ext cx="3928902" cy="2894437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611104"/>
                <a:gridCol w="3317798"/>
              </a:tblGrid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  <a:tr h="41349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84406" marR="84406" marT="42203" marB="42203"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854424"/>
              </p:ext>
            </p:extLst>
          </p:nvPr>
        </p:nvGraphicFramePr>
        <p:xfrm>
          <a:off x="6915665" y="3947285"/>
          <a:ext cx="3894892" cy="10304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7446"/>
                <a:gridCol w="1947446"/>
              </a:tblGrid>
              <a:tr h="342314">
                <a:tc>
                  <a:txBody>
                    <a:bodyPr/>
                    <a:lstStyle/>
                    <a:p>
                      <a:pPr algn="ctr"/>
                      <a:r>
                        <a:rPr lang="en-GB" sz="1700" dirty="0" smtClean="0"/>
                        <a:t>LAN</a:t>
                      </a:r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 smtClean="0"/>
                        <a:t>WAN</a:t>
                      </a:r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42314">
                <a:tc>
                  <a:txBody>
                    <a:bodyPr/>
                    <a:lstStyle/>
                    <a:p>
                      <a:pPr algn="ctr"/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42314">
                <a:tc>
                  <a:txBody>
                    <a:bodyPr/>
                    <a:lstStyle/>
                    <a:p>
                      <a:pPr algn="ctr"/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/>
                    </a:p>
                  </a:txBody>
                  <a:tcPr marL="84406" marR="84406" marT="42203" marB="42203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915665" y="3553842"/>
            <a:ext cx="331731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2" dirty="0"/>
              <a:t>Routing packets on LANs and WANs: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0302" y="1581221"/>
            <a:ext cx="11690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1. Label the possible parts of a TCP/IP </a:t>
            </a:r>
            <a:r>
              <a:rPr lang="en-GB" sz="1600" dirty="0" smtClean="0"/>
              <a:t>packet.  Think about addressing </a:t>
            </a:r>
            <a:r>
              <a:rPr lang="en-GB" sz="1600" dirty="0" smtClean="0"/>
              <a:t>on a LAN to the router and what is essential for IP to work.</a:t>
            </a:r>
            <a:br>
              <a:rPr lang="en-GB" sz="1600" dirty="0" smtClean="0"/>
            </a:br>
            <a:r>
              <a:rPr lang="en-GB" sz="1600" dirty="0" smtClean="0"/>
              <a:t>Also consider what is essential for TCP to work.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696232" y="3029022"/>
            <a:ext cx="39660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2. Complete the table using the words below:</a:t>
            </a:r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761990" y="5658958"/>
            <a:ext cx="8002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727190" y="5655756"/>
            <a:ext cx="8186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Router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712042" y="5655756"/>
            <a:ext cx="21164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Uses MAC addresses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994685" y="5655756"/>
            <a:ext cx="1840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Uses IP addresses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20476" y="1630818"/>
            <a:ext cx="3821963" cy="11285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62" dirty="0">
                <a:solidFill>
                  <a:schemeClr val="accent2"/>
                </a:solidFill>
              </a:rPr>
              <a:t>wide area network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5320476" y="2738813"/>
            <a:ext cx="3821963" cy="3863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sz="1662" dirty="0">
                <a:solidFill>
                  <a:schemeClr val="tx2"/>
                </a:solidFill>
              </a:rPr>
              <a:t>local network</a:t>
            </a:r>
          </a:p>
        </p:txBody>
      </p:sp>
      <p:cxnSp>
        <p:nvCxnSpPr>
          <p:cNvPr id="9" name="Elbow Connector 8"/>
          <p:cNvCxnSpPr/>
          <p:nvPr/>
        </p:nvCxnSpPr>
        <p:spPr>
          <a:xfrm rot="10800000" flipV="1">
            <a:off x="6380305" y="3986799"/>
            <a:ext cx="352379" cy="106766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>
            <a:off x="7576745" y="3986799"/>
            <a:ext cx="332345" cy="106766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46240" y="5836141"/>
            <a:ext cx="1302428" cy="2911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192.168.1.2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18347" y="5836140"/>
            <a:ext cx="1302428" cy="2911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192.168.1.3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92672" y="4093591"/>
            <a:ext cx="1508746" cy="2911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sz="1292" dirty="0"/>
              <a:t>00-B0-D0-86-BB-F7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41825" y="4580558"/>
            <a:ext cx="1494320" cy="2911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sz="1292" dirty="0"/>
              <a:t>00-30-B2-45-BB-E9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29102" y="4588744"/>
            <a:ext cx="1452642" cy="2911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sz="1292" dirty="0"/>
              <a:t>10-1F-42-75-FB-FF 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091333"/>
              </p:ext>
            </p:extLst>
          </p:nvPr>
        </p:nvGraphicFramePr>
        <p:xfrm>
          <a:off x="8603991" y="3432540"/>
          <a:ext cx="704620" cy="1030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10"/>
                <a:gridCol w="352310"/>
              </a:tblGrid>
              <a:tr h="337625"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  <a:tr h="337625"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  <a:tr h="337625">
                <a:tc>
                  <a:txBody>
                    <a:bodyPr/>
                    <a:lstStyle/>
                    <a:p>
                      <a:endParaRPr lang="en-GB" sz="170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894253"/>
              </p:ext>
            </p:extLst>
          </p:nvPr>
        </p:nvGraphicFramePr>
        <p:xfrm>
          <a:off x="8603991" y="1574314"/>
          <a:ext cx="704620" cy="10304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2310"/>
                <a:gridCol w="352310"/>
              </a:tblGrid>
              <a:tr h="337625"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  <a:tr h="337625"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  <a:tr h="337625">
                <a:tc>
                  <a:txBody>
                    <a:bodyPr/>
                    <a:lstStyle/>
                    <a:p>
                      <a:endParaRPr lang="en-GB" sz="170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lang="en-GB" sz="17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84406" marR="84406" marT="42203" marB="42203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384446" y="2135231"/>
            <a:ext cx="1636988" cy="3481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662" dirty="0"/>
              <a:t>143.160.212.165</a:t>
            </a:r>
          </a:p>
        </p:txBody>
      </p:sp>
      <p:pic>
        <p:nvPicPr>
          <p:cNvPr id="19" name="Picture 4" descr="C:\Users\dah\AppData\Local\Microsoft\Windows\Temporary Internet Files\Content.IE5\RR1I6VZ5\MC90043264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112" y="4975038"/>
            <a:ext cx="789069" cy="789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dah\AppData\Local\Microsoft\Windows\Temporary Internet Files\Content.IE5\RR1I6VZ5\MC90043264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304" y="4975038"/>
            <a:ext cx="789069" cy="789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 flipV="1">
            <a:off x="7127735" y="2759416"/>
            <a:ext cx="0" cy="1227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89699" y="3262079"/>
            <a:ext cx="1626482" cy="3481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62" dirty="0"/>
              <a:t>192.168.1.1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5600" y="1837266"/>
            <a:ext cx="47987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sz="1600" dirty="0" smtClean="0"/>
              <a:t>Label the following on the illustration: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Local IP address for LAN</a:t>
            </a:r>
            <a:br>
              <a:rPr lang="en-GB" sz="1600" dirty="0" smtClean="0"/>
            </a:br>
            <a:r>
              <a:rPr lang="en-GB" sz="1600" dirty="0" smtClean="0"/>
              <a:t>MAC address of network card</a:t>
            </a:r>
            <a:br>
              <a:rPr lang="en-GB" sz="1600" dirty="0" smtClean="0"/>
            </a:br>
            <a:r>
              <a:rPr lang="en-GB" sz="1600" dirty="0" smtClean="0"/>
              <a:t>LAN switch</a:t>
            </a:r>
            <a:br>
              <a:rPr lang="en-GB" sz="1600" dirty="0" smtClean="0"/>
            </a:br>
            <a:r>
              <a:rPr lang="en-GB" sz="1600" dirty="0" smtClean="0"/>
              <a:t>WAN router</a:t>
            </a:r>
            <a:br>
              <a:rPr lang="en-GB" sz="1600" dirty="0" smtClean="0"/>
            </a:br>
            <a:r>
              <a:rPr lang="en-GB" sz="1600" dirty="0" smtClean="0"/>
              <a:t>Unique IP address for WAN</a:t>
            </a:r>
            <a:br>
              <a:rPr lang="en-GB" sz="1600" dirty="0" smtClean="0"/>
            </a:br>
            <a:r>
              <a:rPr lang="en-GB" sz="1600" dirty="0" smtClean="0"/>
              <a:t>Routing table for MAC addresses</a:t>
            </a:r>
            <a:br>
              <a:rPr lang="en-GB" sz="1600" dirty="0" smtClean="0"/>
            </a:br>
            <a:r>
              <a:rPr lang="en-GB" sz="1600" dirty="0" smtClean="0"/>
              <a:t>Routing table for IP addresses</a:t>
            </a:r>
          </a:p>
          <a:p>
            <a:pPr marL="342900" indent="-342900">
              <a:buAutoNum type="arabicPeriod" startAt="3"/>
            </a:pPr>
            <a:endParaRPr lang="en-GB" sz="1600" dirty="0"/>
          </a:p>
          <a:p>
            <a:pPr marL="342900" indent="-342900">
              <a:buAutoNum type="arabicPeriod" startAt="3"/>
            </a:pPr>
            <a:r>
              <a:rPr lang="en-GB" sz="1600" dirty="0" smtClean="0"/>
              <a:t>Explain why a computer has both a MAC address and an IP address.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87"/>
          <a:stretch/>
        </p:blipFill>
        <p:spPr>
          <a:xfrm>
            <a:off x="6784268" y="2531533"/>
            <a:ext cx="690089" cy="40565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153" y="3813538"/>
            <a:ext cx="1305784" cy="26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1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126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78</cp:revision>
  <dcterms:created xsi:type="dcterms:W3CDTF">2014-10-30T19:23:19Z</dcterms:created>
  <dcterms:modified xsi:type="dcterms:W3CDTF">2016-02-20T12:53:32Z</dcterms:modified>
</cp:coreProperties>
</file>